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4" r:id="rId3"/>
    <p:sldId id="344" r:id="rId4"/>
    <p:sldId id="286" r:id="rId5"/>
    <p:sldId id="334" r:id="rId6"/>
    <p:sldId id="348" r:id="rId7"/>
    <p:sldId id="259" r:id="rId8"/>
    <p:sldId id="279" r:id="rId9"/>
    <p:sldId id="260" r:id="rId10"/>
    <p:sldId id="272" r:id="rId11"/>
    <p:sldId id="343" r:id="rId12"/>
    <p:sldId id="265" r:id="rId13"/>
    <p:sldId id="347" r:id="rId14"/>
    <p:sldId id="342" r:id="rId15"/>
    <p:sldId id="337" r:id="rId16"/>
    <p:sldId id="335" r:id="rId17"/>
    <p:sldId id="336" r:id="rId18"/>
    <p:sldId id="288" r:id="rId19"/>
    <p:sldId id="262" r:id="rId20"/>
    <p:sldId id="271" r:id="rId21"/>
    <p:sldId id="339" r:id="rId22"/>
    <p:sldId id="266" r:id="rId23"/>
    <p:sldId id="346" r:id="rId24"/>
    <p:sldId id="350" r:id="rId25"/>
    <p:sldId id="301" r:id="rId26"/>
    <p:sldId id="302" r:id="rId27"/>
    <p:sldId id="333" r:id="rId28"/>
    <p:sldId id="267" r:id="rId29"/>
    <p:sldId id="268" r:id="rId30"/>
    <p:sldId id="280" r:id="rId31"/>
    <p:sldId id="269" r:id="rId32"/>
    <p:sldId id="270" r:id="rId33"/>
    <p:sldId id="298" r:id="rId34"/>
    <p:sldId id="281" r:id="rId35"/>
    <p:sldId id="34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7"/>
    <p:restoredTop sz="94624"/>
  </p:normalViewPr>
  <p:slideViewPr>
    <p:cSldViewPr snapToGrid="0" snapToObjects="1">
      <p:cViewPr varScale="1">
        <p:scale>
          <a:sx n="100" d="100"/>
          <a:sy n="100" d="100"/>
        </p:scale>
        <p:origin x="17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0F6A-137E-A842-9C3C-399BC0CFAC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F8169C-BAB1-0248-BF96-427455230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D970B-26F2-BF40-BB58-7F45E5B6A19D}"/>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5" name="Footer Placeholder 4">
            <a:extLst>
              <a:ext uri="{FF2B5EF4-FFF2-40B4-BE49-F238E27FC236}">
                <a16:creationId xmlns:a16="http://schemas.microsoft.com/office/drawing/2014/main" id="{0BE362D6-7B52-D940-A2A4-3D6061DD1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7107E-B689-244D-B094-01FE858C53C4}"/>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127690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D114-6714-CC4C-9D1B-D9014C249A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02EB2-62EB-9C40-A27D-F349D0C08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46385-36B3-374B-AA91-E56DB1D9DD14}"/>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5" name="Footer Placeholder 4">
            <a:extLst>
              <a:ext uri="{FF2B5EF4-FFF2-40B4-BE49-F238E27FC236}">
                <a16:creationId xmlns:a16="http://schemas.microsoft.com/office/drawing/2014/main" id="{E950E8B7-3ACD-4043-BF32-8A0F8B4C8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941B7-057E-E74C-80CA-BB2F0F4EE9B5}"/>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42289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A990C-C056-7144-9FED-C910E648A9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C222E-AAAC-F74C-BC06-2508D06085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A7E23-6573-B54B-8C44-11AB338BC813}"/>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5" name="Footer Placeholder 4">
            <a:extLst>
              <a:ext uri="{FF2B5EF4-FFF2-40B4-BE49-F238E27FC236}">
                <a16:creationId xmlns:a16="http://schemas.microsoft.com/office/drawing/2014/main" id="{7884562D-3115-EE4D-B957-32ADE9E9A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3EA7D-7452-E94C-9FA7-40B0DEBB68CF}"/>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117396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F985-954A-0246-9BD3-7EB38AAF8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F33BD-A762-1C47-86C9-D33709996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FFE23-F6C7-EA45-B858-48CC5271844E}"/>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5" name="Footer Placeholder 4">
            <a:extLst>
              <a:ext uri="{FF2B5EF4-FFF2-40B4-BE49-F238E27FC236}">
                <a16:creationId xmlns:a16="http://schemas.microsoft.com/office/drawing/2014/main" id="{5D68E0A9-2673-F74D-B224-04D6F372B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83029-DE90-5E4C-B828-1593F5FF8E79}"/>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274418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14D7-C7FB-BF44-A19D-676730B83C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769B13-98ED-C34C-9A2D-EC448D5BB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2275D-AA19-8B43-8294-02DC8C615324}"/>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5" name="Footer Placeholder 4">
            <a:extLst>
              <a:ext uri="{FF2B5EF4-FFF2-40B4-BE49-F238E27FC236}">
                <a16:creationId xmlns:a16="http://schemas.microsoft.com/office/drawing/2014/main" id="{9551223E-A5D8-D443-829C-1698F386C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04ABF-1CE1-374F-B7E1-8CDF50D6958B}"/>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3758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DB0D-FA5F-1D41-A6F4-D42EFDB4D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1DC58-A6F6-4348-939A-2A6E4AF168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F65BC7-16BC-8845-8E77-D3CD6A113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8994AD-9D99-844C-80EE-BF681E4B1788}"/>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6" name="Footer Placeholder 5">
            <a:extLst>
              <a:ext uri="{FF2B5EF4-FFF2-40B4-BE49-F238E27FC236}">
                <a16:creationId xmlns:a16="http://schemas.microsoft.com/office/drawing/2014/main" id="{F4F5B97E-3764-234F-8E91-A61216E8B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69A9A-8156-D64A-89B9-ADE8E7B7E207}"/>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26401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71E3-C578-644D-95C1-808DEA5EDD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1FEFA-9260-C646-AC69-53F3E8E82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D9E9F-F7C2-6E42-9A9D-1EF25BEB5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DDD459-1A9E-8140-8F33-8C1985061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354ED7-B514-334A-9FC1-B93B069FFB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4EFD59-D149-B644-8FAB-C9043813817D}"/>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8" name="Footer Placeholder 7">
            <a:extLst>
              <a:ext uri="{FF2B5EF4-FFF2-40B4-BE49-F238E27FC236}">
                <a16:creationId xmlns:a16="http://schemas.microsoft.com/office/drawing/2014/main" id="{DD631B24-38BA-4A4D-B8A2-48C1C162E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8A6FB5-1CF9-7444-8C3C-A80E1D3B2A37}"/>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181493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4F10-667E-AE47-B7DB-582DA7BA6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E207B5-847B-5741-B31D-3599CCDB6847}"/>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4" name="Footer Placeholder 3">
            <a:extLst>
              <a:ext uri="{FF2B5EF4-FFF2-40B4-BE49-F238E27FC236}">
                <a16:creationId xmlns:a16="http://schemas.microsoft.com/office/drawing/2014/main" id="{C21D5F3D-59C0-A643-8BAA-959D83392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FC01DD-1E61-0F42-8052-0EDECC83E9A8}"/>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34584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97BFD-F76D-D047-85B4-08C179112E79}"/>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3" name="Footer Placeholder 2">
            <a:extLst>
              <a:ext uri="{FF2B5EF4-FFF2-40B4-BE49-F238E27FC236}">
                <a16:creationId xmlns:a16="http://schemas.microsoft.com/office/drawing/2014/main" id="{3FD8671D-9FB5-684E-A1C7-3A03119038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271FD7-FD59-B645-9F79-CFF54D4E29DC}"/>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292746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3359-6F1F-4A44-93F1-8D5D4E33E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B8D6CE-7A9F-7C43-A2C4-A25CA9BC1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8279E8-A52F-564B-B281-E038CD06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7FD9D-3306-0D49-8DB7-D13D166F0192}"/>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6" name="Footer Placeholder 5">
            <a:extLst>
              <a:ext uri="{FF2B5EF4-FFF2-40B4-BE49-F238E27FC236}">
                <a16:creationId xmlns:a16="http://schemas.microsoft.com/office/drawing/2014/main" id="{39F3CE48-DB44-8F41-8CFE-06258EF42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CC63F-95D0-EF4D-9108-04FC5C6AD46A}"/>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18923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32B7-465A-C14C-B5E0-889AB369D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6D5E5-B786-3B43-8653-FA5678408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8B038-8A23-094B-BB69-62E2C5CC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B8070-DA0F-1642-9E2D-DD55BF180075}"/>
              </a:ext>
            </a:extLst>
          </p:cNvPr>
          <p:cNvSpPr>
            <a:spLocks noGrp="1"/>
          </p:cNvSpPr>
          <p:nvPr>
            <p:ph type="dt" sz="half" idx="10"/>
          </p:nvPr>
        </p:nvSpPr>
        <p:spPr/>
        <p:txBody>
          <a:bodyPr/>
          <a:lstStyle/>
          <a:p>
            <a:fld id="{9B36BC0C-E68C-B94E-AA01-CD516A873090}" type="datetimeFigureOut">
              <a:rPr lang="en-US" smtClean="0"/>
              <a:t>7/1/24</a:t>
            </a:fld>
            <a:endParaRPr lang="en-US"/>
          </a:p>
        </p:txBody>
      </p:sp>
      <p:sp>
        <p:nvSpPr>
          <p:cNvPr id="6" name="Footer Placeholder 5">
            <a:extLst>
              <a:ext uri="{FF2B5EF4-FFF2-40B4-BE49-F238E27FC236}">
                <a16:creationId xmlns:a16="http://schemas.microsoft.com/office/drawing/2014/main" id="{F336987C-3809-7C4B-8F0A-66787BFA6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CF8-E79C-404C-98EF-8CBE4BF06E19}"/>
              </a:ext>
            </a:extLst>
          </p:cNvPr>
          <p:cNvSpPr>
            <a:spLocks noGrp="1"/>
          </p:cNvSpPr>
          <p:nvPr>
            <p:ph type="sldNum" sz="quarter" idx="12"/>
          </p:nvPr>
        </p:nvSpPr>
        <p:spPr/>
        <p:txBody>
          <a:bodyPr/>
          <a:lstStyle/>
          <a:p>
            <a:fld id="{2754D4AE-8902-3C4B-ACAF-C6B095B4C761}" type="slidenum">
              <a:rPr lang="en-US" smtClean="0"/>
              <a:t>‹#›</a:t>
            </a:fld>
            <a:endParaRPr lang="en-US"/>
          </a:p>
        </p:txBody>
      </p:sp>
    </p:spTree>
    <p:extLst>
      <p:ext uri="{BB962C8B-B14F-4D97-AF65-F5344CB8AC3E}">
        <p14:creationId xmlns:p14="http://schemas.microsoft.com/office/powerpoint/2010/main" val="40316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411533-7C4C-EC4D-B5C2-103F5D009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2CC500-C0F1-F946-AF11-4312E5F57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21C43-28B8-2A43-9091-E6AB2846C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BC0C-E68C-B94E-AA01-CD516A873090}" type="datetimeFigureOut">
              <a:rPr lang="en-US" smtClean="0"/>
              <a:t>7/1/24</a:t>
            </a:fld>
            <a:endParaRPr lang="en-US"/>
          </a:p>
        </p:txBody>
      </p:sp>
      <p:sp>
        <p:nvSpPr>
          <p:cNvPr id="5" name="Footer Placeholder 4">
            <a:extLst>
              <a:ext uri="{FF2B5EF4-FFF2-40B4-BE49-F238E27FC236}">
                <a16:creationId xmlns:a16="http://schemas.microsoft.com/office/drawing/2014/main" id="{5CE146DD-B1BE-5C47-BF6A-016D982D5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87D835-4A7F-6844-AF50-0AED5C269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D4AE-8902-3C4B-ACAF-C6B095B4C761}" type="slidenum">
              <a:rPr lang="en-US" smtClean="0"/>
              <a:t>‹#›</a:t>
            </a:fld>
            <a:endParaRPr lang="en-US"/>
          </a:p>
        </p:txBody>
      </p:sp>
    </p:spTree>
    <p:extLst>
      <p:ext uri="{BB962C8B-B14F-4D97-AF65-F5344CB8AC3E}">
        <p14:creationId xmlns:p14="http://schemas.microsoft.com/office/powerpoint/2010/main" val="326217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nsciouscompanymedia.com/the-new-economy/how-to-escape-your-organizations-echo-chamber/" TargetMode="External"/><Relationship Id="rId2" Type="http://schemas.openxmlformats.org/officeDocument/2006/relationships/hyperlink" Target="https://www.presencing.org/assets/images/theory-u/Theory_U_2pageOverview.pdf" TargetMode="External"/><Relationship Id="rId1" Type="http://schemas.openxmlformats.org/officeDocument/2006/relationships/slideLayout" Target="../slideLayouts/slideLayout2.xml"/><Relationship Id="rId6" Type="http://schemas.openxmlformats.org/officeDocument/2006/relationships/hyperlink" Target="http://sociocracyforall.org/resources/#articles" TargetMode="External"/><Relationship Id="rId5" Type="http://schemas.openxmlformats.org/officeDocument/2006/relationships/hyperlink" Target="http://sociocracyforall.org/sociocracy/#4minvideo" TargetMode="External"/><Relationship Id="rId4" Type="http://schemas.openxmlformats.org/officeDocument/2006/relationships/hyperlink" Target="http://www.ottoscharmer.com/sites/default/files/13.2_Scharmer_and_Kaufer.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ocalfoodeconomics.com/toolkit/case-studies/casetest1/" TargetMode="Externa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arcgis.com/apps/MapJournal/index.html?appid=ba2019c39e70434da1c5863854ad87f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networkweaver.com/category/blog/" TargetMode="External"/><Relationship Id="rId2" Type="http://schemas.openxmlformats.org/officeDocument/2006/relationships/hyperlink" Target="https://networkweaver.com/network-weaving-handbook/" TargetMode="External"/><Relationship Id="rId1" Type="http://schemas.openxmlformats.org/officeDocument/2006/relationships/slideLayout" Target="../slideLayouts/slideLayout2.xml"/><Relationship Id="rId4" Type="http://schemas.openxmlformats.org/officeDocument/2006/relationships/hyperlink" Target="https://www.reamp.org/wp-content/uploads/2014/01/Monitor-Institute-RE-AMP-Case-Study.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0413-C761-B845-A5C0-BB756DF5D508}"/>
              </a:ext>
            </a:extLst>
          </p:cNvPr>
          <p:cNvSpPr>
            <a:spLocks noGrp="1"/>
          </p:cNvSpPr>
          <p:nvPr>
            <p:ph type="ctrTitle"/>
          </p:nvPr>
        </p:nvSpPr>
        <p:spPr>
          <a:xfrm>
            <a:off x="1524000" y="675863"/>
            <a:ext cx="9144000" cy="265043"/>
          </a:xfrm>
        </p:spPr>
        <p:txBody>
          <a:bodyPr>
            <a:normAutofit/>
          </a:bodyPr>
          <a:lstStyle/>
          <a:p>
            <a:r>
              <a:rPr lang="en-US" sz="800" dirty="0">
                <a:latin typeface="Lucida Handwriting" panose="03010101010101010101" pitchFamily="66" charset="77"/>
              </a:rPr>
              <a:t>.</a:t>
            </a:r>
          </a:p>
        </p:txBody>
      </p:sp>
      <p:sp>
        <p:nvSpPr>
          <p:cNvPr id="3" name="Subtitle 2">
            <a:extLst>
              <a:ext uri="{FF2B5EF4-FFF2-40B4-BE49-F238E27FC236}">
                <a16:creationId xmlns:a16="http://schemas.microsoft.com/office/drawing/2014/main" id="{9F9FC318-1182-104C-94F5-28B346B82D6F}"/>
              </a:ext>
            </a:extLst>
          </p:cNvPr>
          <p:cNvSpPr>
            <a:spLocks noGrp="1"/>
          </p:cNvSpPr>
          <p:nvPr>
            <p:ph type="subTitle" idx="1"/>
          </p:nvPr>
        </p:nvSpPr>
        <p:spPr>
          <a:xfrm>
            <a:off x="1524000" y="940906"/>
            <a:ext cx="9144000" cy="5526157"/>
          </a:xfrm>
        </p:spPr>
        <p:txBody>
          <a:bodyPr>
            <a:normAutofit/>
          </a:bodyPr>
          <a:lstStyle/>
          <a:p>
            <a:endParaRPr lang="en-US" sz="5400" b="1" dirty="0">
              <a:solidFill>
                <a:schemeClr val="accent6">
                  <a:lumMod val="50000"/>
                </a:schemeClr>
              </a:solidFill>
              <a:latin typeface="Lucida Handwriting" panose="03010101010101010101" pitchFamily="66" charset="77"/>
            </a:endParaRPr>
          </a:p>
          <a:p>
            <a:r>
              <a:rPr lang="en-US" sz="5400" b="1" dirty="0">
                <a:solidFill>
                  <a:schemeClr val="accent6">
                    <a:lumMod val="50000"/>
                  </a:schemeClr>
                </a:solidFill>
                <a:latin typeface="Lucida Handwriting" panose="03010101010101010101" pitchFamily="66" charset="77"/>
              </a:rPr>
              <a:t>Creating New Paths </a:t>
            </a:r>
          </a:p>
          <a:p>
            <a:r>
              <a:rPr lang="en-US" sz="5400" b="1" dirty="0">
                <a:solidFill>
                  <a:schemeClr val="accent6">
                    <a:lumMod val="50000"/>
                  </a:schemeClr>
                </a:solidFill>
                <a:latin typeface="Lucida Handwriting" panose="03010101010101010101" pitchFamily="66" charset="77"/>
              </a:rPr>
              <a:t>to Social Change </a:t>
            </a:r>
          </a:p>
          <a:p>
            <a:r>
              <a:rPr lang="en-US" sz="5400" b="1" dirty="0">
                <a:solidFill>
                  <a:schemeClr val="accent6">
                    <a:lumMod val="50000"/>
                  </a:schemeClr>
                </a:solidFill>
                <a:latin typeface="Lucida Handwriting" panose="03010101010101010101" pitchFamily="66" charset="77"/>
              </a:rPr>
              <a:t>in the Food System</a:t>
            </a:r>
          </a:p>
        </p:txBody>
      </p:sp>
    </p:spTree>
    <p:extLst>
      <p:ext uri="{BB962C8B-B14F-4D97-AF65-F5344CB8AC3E}">
        <p14:creationId xmlns:p14="http://schemas.microsoft.com/office/powerpoint/2010/main" val="31533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7641-3FE4-CD43-90A7-80E2ECA68C93}"/>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Three Sectors: Steve Waddell</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4">
            <a:extLst>
              <a:ext uri="{FF2B5EF4-FFF2-40B4-BE49-F238E27FC236}">
                <a16:creationId xmlns:a16="http://schemas.microsoft.com/office/drawing/2014/main" id="{9E5B0CBE-944C-844F-B68B-59B04D21A2EB}"/>
              </a:ext>
            </a:extLst>
          </p:cNvPr>
          <p:cNvPicPr>
            <a:picLocks noGrp="1" noChangeAspect="1"/>
          </p:cNvPicPr>
          <p:nvPr>
            <p:ph idx="1"/>
          </p:nvPr>
        </p:nvPicPr>
        <p:blipFill>
          <a:blip r:embed="rId2"/>
          <a:stretch>
            <a:fillRect/>
          </a:stretch>
        </p:blipFill>
        <p:spPr>
          <a:xfrm>
            <a:off x="2731823" y="1562879"/>
            <a:ext cx="6728355" cy="4614085"/>
          </a:xfrm>
        </p:spPr>
      </p:pic>
    </p:spTree>
    <p:extLst>
      <p:ext uri="{BB962C8B-B14F-4D97-AF65-F5344CB8AC3E}">
        <p14:creationId xmlns:p14="http://schemas.microsoft.com/office/powerpoint/2010/main" val="342472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5E6E-C263-814D-B268-DAFCEAE66E95}"/>
              </a:ext>
            </a:extLst>
          </p:cNvPr>
          <p:cNvSpPr>
            <a:spLocks noGrp="1"/>
          </p:cNvSpPr>
          <p:nvPr>
            <p:ph type="title"/>
          </p:nvPr>
        </p:nvSpPr>
        <p:spPr>
          <a:xfrm>
            <a:off x="838200" y="365125"/>
            <a:ext cx="10515600" cy="899231"/>
          </a:xfrm>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Resources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12CB18F8-5950-D245-B226-6A58CA5C943F}"/>
              </a:ext>
            </a:extLst>
          </p:cNvPr>
          <p:cNvSpPr>
            <a:spLocks noGrp="1"/>
          </p:cNvSpPr>
          <p:nvPr>
            <p:ph idx="1"/>
          </p:nvPr>
        </p:nvSpPr>
        <p:spPr>
          <a:xfrm>
            <a:off x="838200" y="1422400"/>
            <a:ext cx="10515600" cy="4754563"/>
          </a:xfrm>
        </p:spPr>
        <p:txBody>
          <a:bodyPr>
            <a:normAutofit fontScale="92500" lnSpcReduction="10000"/>
          </a:bodyPr>
          <a:lstStyle/>
          <a:p>
            <a:r>
              <a:rPr lang="en-US" sz="2000" b="1" i="1" dirty="0">
                <a:latin typeface="Verdana" panose="020B0604030504040204" pitchFamily="34" charset="0"/>
                <a:ea typeface="Verdana" panose="020B0604030504040204" pitchFamily="34" charset="0"/>
                <a:cs typeface="Verdana" panose="020B0604030504040204" pitchFamily="34" charset="0"/>
              </a:rPr>
              <a:t>Sharing the Harvest: A Citizen’s Guide to Community Supported Agriculture</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Elizabeth Henderson and Robyn Van </a:t>
            </a:r>
            <a:r>
              <a:rPr lang="en-US" sz="2000" dirty="0" err="1">
                <a:latin typeface="Verdana" panose="020B0604030504040204" pitchFamily="34" charset="0"/>
                <a:ea typeface="Verdana" panose="020B0604030504040204" pitchFamily="34" charset="0"/>
                <a:cs typeface="Verdana" panose="020B0604030504040204" pitchFamily="34" charset="0"/>
              </a:rPr>
              <a:t>En</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b="1" i="1" dirty="0">
                <a:latin typeface="Verdana" panose="020B0604030504040204" pitchFamily="34" charset="0"/>
                <a:ea typeface="Verdana" panose="020B0604030504040204" pitchFamily="34" charset="0"/>
                <a:cs typeface="Verdana" panose="020B0604030504040204" pitchFamily="34" charset="0"/>
              </a:rPr>
              <a:t>Farms of Tomorrow Revisited: Community Supported </a:t>
            </a:r>
            <a:r>
              <a:rPr lang="en-US" sz="2000" b="1" i="1" dirty="0" err="1">
                <a:latin typeface="Verdana" panose="020B0604030504040204" pitchFamily="34" charset="0"/>
                <a:ea typeface="Verdana" panose="020B0604030504040204" pitchFamily="34" charset="0"/>
                <a:cs typeface="Verdana" panose="020B0604030504040204" pitchFamily="34" charset="0"/>
              </a:rPr>
              <a:t>Farms</a:t>
            </a:r>
            <a:r>
              <a:rPr lang="en-US" sz="2000" b="1" i="1" dirty="0" err="1">
                <a:latin typeface="Verdana" panose="020B0604030504040204" pitchFamily="34" charset="0"/>
                <a:ea typeface="Verdana" panose="020B0604030504040204" pitchFamily="34" charset="0"/>
                <a:cs typeface="Verdana" panose="020B0604030504040204" pitchFamily="34" charset="0"/>
                <a:sym typeface="Symbol" pitchFamily="2" charset="2"/>
              </a:rPr>
              <a:t></a:t>
            </a:r>
            <a:r>
              <a:rPr lang="en-US" sz="2000" b="1" i="1" dirty="0" err="1">
                <a:latin typeface="Verdana" panose="020B0604030504040204" pitchFamily="34" charset="0"/>
                <a:ea typeface="Verdana" panose="020B0604030504040204" pitchFamily="34" charset="0"/>
                <a:cs typeface="Verdana" panose="020B0604030504040204" pitchFamily="34" charset="0"/>
              </a:rPr>
              <a:t>Farm</a:t>
            </a:r>
            <a:r>
              <a:rPr lang="en-US" sz="2000" b="1" i="1" dirty="0">
                <a:latin typeface="Verdana" panose="020B0604030504040204" pitchFamily="34" charset="0"/>
                <a:ea typeface="Verdana" panose="020B0604030504040204" pitchFamily="34" charset="0"/>
                <a:cs typeface="Verdana" panose="020B0604030504040204" pitchFamily="34" charset="0"/>
              </a:rPr>
              <a:t> Supported Communities</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Trauger</a:t>
            </a:r>
            <a:r>
              <a:rPr lang="en-US" sz="2000" dirty="0">
                <a:latin typeface="Verdana" panose="020B0604030504040204" pitchFamily="34" charset="0"/>
                <a:ea typeface="Verdana" panose="020B0604030504040204" pitchFamily="34" charset="0"/>
                <a:cs typeface="Verdana" panose="020B0604030504040204" pitchFamily="34" charset="0"/>
              </a:rPr>
              <a:t> Groh and Steven McFadden</a:t>
            </a:r>
          </a:p>
          <a:p>
            <a:r>
              <a:rPr lang="en-US" sz="2000" b="1" i="1" dirty="0">
                <a:latin typeface="Verdana" panose="020B0604030504040204" pitchFamily="34" charset="0"/>
                <a:ea typeface="Verdana" panose="020B0604030504040204" pitchFamily="34" charset="0"/>
                <a:cs typeface="Verdana" panose="020B0604030504040204" pitchFamily="34" charset="0"/>
              </a:rPr>
              <a:t>The Social Process Triangles</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Jon C. Jenkins and Maureen R. Jenkins</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(unfortunately out of print)</a:t>
            </a:r>
          </a:p>
          <a:p>
            <a:r>
              <a:rPr lang="en-US" sz="2000" b="1" i="1" dirty="0">
                <a:latin typeface="Verdana" panose="020B0604030504040204" pitchFamily="34" charset="0"/>
                <a:ea typeface="Verdana" panose="020B0604030504040204" pitchFamily="34" charset="0"/>
                <a:cs typeface="Verdana" panose="020B0604030504040204" pitchFamily="34" charset="0"/>
              </a:rPr>
              <a:t>Rebalancing Society: Radical Renewal Beyond Left, Right and Center</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Henry Mintzberg</a:t>
            </a:r>
          </a:p>
          <a:p>
            <a:r>
              <a:rPr lang="en-US" sz="2000" b="1" i="1" dirty="0">
                <a:latin typeface="Verdana" panose="020B0604030504040204" pitchFamily="34" charset="0"/>
                <a:ea typeface="Verdana" panose="020B0604030504040204" pitchFamily="34" charset="0"/>
                <a:cs typeface="Verdana" panose="020B0604030504040204" pitchFamily="34" charset="0"/>
              </a:rPr>
              <a:t>Societal Learning and Change: How Governments, Business and Civil Society are Creating Solutions to Complex Multi-Stakeholder Problems</a:t>
            </a:r>
            <a:r>
              <a:rPr lang="en-US" sz="2000" dirty="0">
                <a:latin typeface="Verdana" panose="020B0604030504040204" pitchFamily="34" charset="0"/>
                <a:ea typeface="Verdana" panose="020B0604030504040204" pitchFamily="34" charset="0"/>
                <a:cs typeface="Verdana" panose="020B0604030504040204" pitchFamily="34" charset="0"/>
              </a:rPr>
              <a:t>, Steve Waddell</a:t>
            </a:r>
          </a:p>
          <a:p>
            <a:r>
              <a:rPr lang="en-US" sz="2000" b="1" i="1" dirty="0">
                <a:latin typeface="Verdana" panose="020B0604030504040204" pitchFamily="34" charset="0"/>
                <a:ea typeface="Verdana" panose="020B0604030504040204" pitchFamily="34" charset="0"/>
                <a:cs typeface="Verdana" panose="020B0604030504040204" pitchFamily="34" charset="0"/>
              </a:rPr>
              <a:t>Common Wealth: For a Free, Equal, Mutual and Sustainable Society</a:t>
            </a:r>
            <a:r>
              <a:rPr lang="en-US" sz="2000" i="1"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Martin Large</a:t>
            </a:r>
          </a:p>
          <a:p>
            <a:r>
              <a:rPr lang="en-US" sz="2000" b="1" i="1" dirty="0">
                <a:latin typeface="Verdana" panose="020B0604030504040204" pitchFamily="34" charset="0"/>
                <a:ea typeface="Verdana" panose="020B0604030504040204" pitchFamily="34" charset="0"/>
                <a:cs typeface="Verdana" panose="020B0604030504040204" pitchFamily="34" charset="0"/>
              </a:rPr>
              <a:t>Shaping Globalization: Civil Society, Cultural Power and </a:t>
            </a:r>
            <a:r>
              <a:rPr lang="en-US" sz="2000" b="1" i="1" dirty="0" err="1">
                <a:latin typeface="Verdana" panose="020B0604030504040204" pitchFamily="34" charset="0"/>
                <a:ea typeface="Verdana" panose="020B0604030504040204" pitchFamily="34" charset="0"/>
                <a:cs typeface="Verdana" panose="020B0604030504040204" pitchFamily="34" charset="0"/>
              </a:rPr>
              <a:t>Threefolding</a:t>
            </a:r>
            <a:r>
              <a:rPr lang="en-US" sz="2000" dirty="0">
                <a:latin typeface="Verdana" panose="020B0604030504040204" pitchFamily="34" charset="0"/>
                <a:ea typeface="Verdana" panose="020B0604030504040204" pitchFamily="34" charset="0"/>
                <a:cs typeface="Verdana" panose="020B0604030504040204" pitchFamily="34" charset="0"/>
              </a:rPr>
              <a:t>, Nicanor </a:t>
            </a:r>
            <a:r>
              <a:rPr lang="en-US" sz="2000" dirty="0" err="1">
                <a:latin typeface="Verdana" panose="020B0604030504040204" pitchFamily="34" charset="0"/>
                <a:ea typeface="Verdana" panose="020B0604030504040204" pitchFamily="34" charset="0"/>
                <a:cs typeface="Verdana" panose="020B0604030504040204" pitchFamily="34" charset="0"/>
              </a:rPr>
              <a:t>Perlas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42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D63-1586-6341-8902-CA83862568D2}"/>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E81FD361-6B53-A84E-AF1F-918FEE267AA3}"/>
              </a:ext>
            </a:extLst>
          </p:cNvPr>
          <p:cNvSpPr>
            <a:spLocks noGrp="1"/>
          </p:cNvSpPr>
          <p:nvPr>
            <p:ph idx="1"/>
          </p:nvPr>
        </p:nvSpPr>
        <p:spPr>
          <a:xfrm>
            <a:off x="838200" y="527120"/>
            <a:ext cx="10515600" cy="5803761"/>
          </a:xfrm>
        </p:spPr>
        <p:txBody>
          <a:bodyPr>
            <a:normAutofit fontScale="92500"/>
          </a:bodyPr>
          <a:lstStyle/>
          <a:p>
            <a:pPr marL="0" indent="0" algn="ctr">
              <a:buNone/>
            </a:pPr>
            <a:r>
              <a:rPr lang="en-US" sz="6600" b="1" dirty="0">
                <a:solidFill>
                  <a:srgbClr val="0070C0"/>
                </a:solidFill>
                <a:latin typeface="Verdana" panose="020B0604030504040204" pitchFamily="34" charset="0"/>
                <a:ea typeface="Verdana" panose="020B0604030504040204" pitchFamily="34" charset="0"/>
                <a:cs typeface="Verdana" panose="020B0604030504040204" pitchFamily="34" charset="0"/>
              </a:rPr>
              <a:t>II Stakeholder Logic</a:t>
            </a:r>
          </a:p>
          <a:p>
            <a:pPr marL="0" indent="0" algn="ctr">
              <a:buNone/>
            </a:pPr>
            <a:endParaRPr lang="en-US" sz="6600" b="1" dirty="0">
              <a:solidFill>
                <a:srgbClr val="0070C0"/>
              </a:solidFill>
              <a:latin typeface="Lucida Handwriting" panose="03010101010101010101" pitchFamily="66" charset="77"/>
            </a:endParaRPr>
          </a:p>
          <a:p>
            <a:pPr marL="0" indent="0" algn="ctr">
              <a:buNone/>
            </a:pPr>
            <a:r>
              <a:rPr lang="en-US" sz="6600" b="1" dirty="0">
                <a:solidFill>
                  <a:srgbClr val="0070C0"/>
                </a:solidFill>
                <a:latin typeface="Lucida Handwriting" panose="03010101010101010101" pitchFamily="66" charset="77"/>
              </a:rPr>
              <a:t>A New Way of Relating:</a:t>
            </a:r>
          </a:p>
          <a:p>
            <a:pPr marL="0" indent="0" algn="ctr">
              <a:buNone/>
            </a:pPr>
            <a:r>
              <a:rPr lang="en-US" sz="5600" b="1" dirty="0">
                <a:solidFill>
                  <a:srgbClr val="0070C0"/>
                </a:solidFill>
                <a:latin typeface="Lucida Handwriting" panose="03010101010101010101" pitchFamily="66" charset="77"/>
              </a:rPr>
              <a:t>Meeting Needs of all Parties</a:t>
            </a:r>
          </a:p>
          <a:p>
            <a:pPr marL="0" indent="0" algn="ctr">
              <a:buNone/>
            </a:pPr>
            <a:endParaRPr lang="en-US" sz="7100" b="1" dirty="0">
              <a:solidFill>
                <a:srgbClr val="00B050"/>
              </a:solidFill>
              <a:latin typeface="Lucida Handwriting" panose="03010101010101010101" pitchFamily="66" charset="77"/>
            </a:endParaRPr>
          </a:p>
          <a:p>
            <a:pPr marL="0" indent="0" algn="ctr">
              <a:buNone/>
            </a:pPr>
            <a:r>
              <a:rPr lang="en-US" sz="7100" b="1" dirty="0">
                <a:solidFill>
                  <a:srgbClr val="00B050"/>
                </a:solidFill>
                <a:latin typeface="Lucida Handwriting" panose="03010101010101010101" pitchFamily="66" charset="77"/>
              </a:rPr>
              <a:t>Be Real</a:t>
            </a:r>
            <a:endParaRPr lang="en-US" sz="7100" dirty="0">
              <a:solidFill>
                <a:srgbClr val="00B050"/>
              </a:solidFill>
              <a:latin typeface="Lucida Handwriting" panose="03010101010101010101" pitchFamily="66" charset="77"/>
            </a:endParaRPr>
          </a:p>
        </p:txBody>
      </p:sp>
    </p:spTree>
    <p:extLst>
      <p:ext uri="{BB962C8B-B14F-4D97-AF65-F5344CB8AC3E}">
        <p14:creationId xmlns:p14="http://schemas.microsoft.com/office/powerpoint/2010/main" val="17212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0138-9114-644E-A966-70CABF36F191}"/>
              </a:ext>
            </a:extLst>
          </p:cNvPr>
          <p:cNvSpPr>
            <a:spLocks noGrp="1"/>
          </p:cNvSpPr>
          <p:nvPr>
            <p:ph type="title"/>
          </p:nvPr>
        </p:nvSpPr>
        <p:spPr>
          <a:xfrm>
            <a:off x="838200" y="365125"/>
            <a:ext cx="10515600" cy="797631"/>
          </a:xfrm>
        </p:spPr>
        <p:txBody>
          <a:bodyPr/>
          <a:lstStyle/>
          <a:p>
            <a:pPr algn="ct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Meet the Whole Person</a:t>
            </a:r>
          </a:p>
        </p:txBody>
      </p:sp>
      <p:sp>
        <p:nvSpPr>
          <p:cNvPr id="3" name="Content Placeholder 2">
            <a:extLst>
              <a:ext uri="{FF2B5EF4-FFF2-40B4-BE49-F238E27FC236}">
                <a16:creationId xmlns:a16="http://schemas.microsoft.com/office/drawing/2014/main" id="{D97EF2AA-DC89-024F-B35F-63D0206C74CB}"/>
              </a:ext>
            </a:extLst>
          </p:cNvPr>
          <p:cNvSpPr>
            <a:spLocks noGrp="1"/>
          </p:cNvSpPr>
          <p:nvPr>
            <p:ph idx="1"/>
          </p:nvPr>
        </p:nvSpPr>
        <p:spPr>
          <a:xfrm>
            <a:off x="838200" y="1433689"/>
            <a:ext cx="10515600" cy="5283200"/>
          </a:xfrm>
        </p:spPr>
        <p:txBody>
          <a:bodyPr/>
          <a:lstStyle/>
          <a:p>
            <a:pPr marL="0" indent="0">
              <a:buNone/>
            </a:pPr>
            <a:r>
              <a:rPr lang="en-US" dirty="0"/>
              <a:t>    </a:t>
            </a:r>
            <a:r>
              <a:rPr lang="en-US" b="1" dirty="0"/>
              <a:t>Challenges of Being Blunt</a:t>
            </a:r>
          </a:p>
          <a:p>
            <a:pPr marL="457200" lvl="1" indent="0">
              <a:buNone/>
            </a:pPr>
            <a:r>
              <a:rPr lang="en-US" dirty="0"/>
              <a:t>-  Getting </a:t>
            </a:r>
            <a:r>
              <a:rPr lang="en-US" u="sng" dirty="0"/>
              <a:t>Emotional </a:t>
            </a:r>
          </a:p>
          <a:p>
            <a:pPr marL="457200" lvl="1" indent="0">
              <a:buNone/>
            </a:pPr>
            <a:r>
              <a:rPr lang="en-US" dirty="0"/>
              <a:t>-  Generating </a:t>
            </a:r>
            <a:r>
              <a:rPr lang="en-US" u="sng" dirty="0"/>
              <a:t>Conflict</a:t>
            </a:r>
          </a:p>
          <a:p>
            <a:pPr marL="457200" lvl="1" indent="0">
              <a:buNone/>
            </a:pPr>
            <a:r>
              <a:rPr lang="en-US" dirty="0"/>
              <a:t>-  </a:t>
            </a:r>
            <a:r>
              <a:rPr lang="en-US" u="sng" dirty="0"/>
              <a:t>Paralyzing</a:t>
            </a:r>
            <a:r>
              <a:rPr lang="en-US" dirty="0"/>
              <a:t> Action </a:t>
            </a:r>
          </a:p>
          <a:p>
            <a:pPr lvl="1"/>
            <a:endParaRPr lang="en-US" dirty="0"/>
          </a:p>
          <a:p>
            <a:pPr marL="457200" lvl="1" indent="0">
              <a:buNone/>
            </a:pPr>
            <a:r>
              <a:rPr lang="en-US" b="1" dirty="0"/>
              <a:t>Challenges of Being ‘Nice’</a:t>
            </a:r>
          </a:p>
          <a:p>
            <a:pPr lvl="1">
              <a:buFontTx/>
              <a:buChar char="-"/>
            </a:pPr>
            <a:r>
              <a:rPr lang="en-US" u="sng" dirty="0"/>
              <a:t>Unable</a:t>
            </a:r>
            <a:r>
              <a:rPr lang="en-US" dirty="0"/>
              <a:t> to tackle </a:t>
            </a:r>
            <a:r>
              <a:rPr lang="en-US" u="sng" dirty="0"/>
              <a:t>hot issues </a:t>
            </a:r>
          </a:p>
          <a:p>
            <a:pPr lvl="1">
              <a:buFontTx/>
              <a:buChar char="-"/>
            </a:pPr>
            <a:r>
              <a:rPr lang="en-US" dirty="0"/>
              <a:t>Danger of a </a:t>
            </a:r>
            <a:r>
              <a:rPr lang="en-US" u="sng" dirty="0"/>
              <a:t>culture of denial </a:t>
            </a:r>
          </a:p>
          <a:p>
            <a:pPr lvl="1">
              <a:buFontTx/>
              <a:buChar char="-"/>
            </a:pPr>
            <a:r>
              <a:rPr lang="en-US" dirty="0"/>
              <a:t>2 steps </a:t>
            </a:r>
            <a:r>
              <a:rPr lang="en-US" u="sng" dirty="0"/>
              <a:t>forward</a:t>
            </a:r>
            <a:r>
              <a:rPr lang="en-US" dirty="0"/>
              <a:t>, 1 (or 2) </a:t>
            </a:r>
            <a:r>
              <a:rPr lang="en-US" u="sng" dirty="0"/>
              <a:t>backwards</a:t>
            </a:r>
            <a:r>
              <a:rPr lang="en-US" dirty="0"/>
              <a:t> </a:t>
            </a:r>
          </a:p>
          <a:p>
            <a:pPr lvl="1">
              <a:buFontTx/>
              <a:buChar char="-"/>
            </a:pPr>
            <a:endParaRPr lang="en-US" dirty="0"/>
          </a:p>
          <a:p>
            <a:pPr marL="457200" lvl="1" indent="0">
              <a:buNone/>
            </a:pPr>
            <a:r>
              <a:rPr lang="en-US" b="1" dirty="0"/>
              <a:t>So How Can You Be Real?</a:t>
            </a:r>
            <a:endParaRPr lang="en-US" dirty="0"/>
          </a:p>
          <a:p>
            <a:pPr lvl="1">
              <a:buFontTx/>
              <a:buChar char="-"/>
            </a:pPr>
            <a:r>
              <a:rPr lang="en-US" dirty="0"/>
              <a:t>be </a:t>
            </a:r>
            <a:r>
              <a:rPr lang="en-US" u="sng" dirty="0"/>
              <a:t>honest</a:t>
            </a:r>
            <a:r>
              <a:rPr lang="en-US" dirty="0"/>
              <a:t>; be </a:t>
            </a:r>
            <a:r>
              <a:rPr lang="en-US" u="sng" dirty="0"/>
              <a:t>empathic</a:t>
            </a:r>
          </a:p>
          <a:p>
            <a:pPr lvl="1">
              <a:buFontTx/>
              <a:buChar char="-"/>
            </a:pPr>
            <a:r>
              <a:rPr lang="en-US" u="sng" dirty="0"/>
              <a:t>Meet</a:t>
            </a:r>
            <a:r>
              <a:rPr lang="en-US" dirty="0"/>
              <a:t> the </a:t>
            </a:r>
            <a:r>
              <a:rPr lang="en-US" u="sng" dirty="0"/>
              <a:t>whole person </a:t>
            </a:r>
            <a:r>
              <a:rPr lang="en-US" dirty="0"/>
              <a:t>in a </a:t>
            </a:r>
            <a:r>
              <a:rPr lang="en-US" u="sng" dirty="0"/>
              <a:t>safe space</a:t>
            </a:r>
          </a:p>
          <a:p>
            <a:pPr marL="457200" lvl="1" indent="0">
              <a:buNone/>
            </a:pPr>
            <a:endParaRPr lang="en-US" dirty="0"/>
          </a:p>
        </p:txBody>
      </p:sp>
    </p:spTree>
    <p:extLst>
      <p:ext uri="{BB962C8B-B14F-4D97-AF65-F5344CB8AC3E}">
        <p14:creationId xmlns:p14="http://schemas.microsoft.com/office/powerpoint/2010/main" val="101719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7019-035E-7145-9F6D-8538CCC6A995}"/>
              </a:ext>
            </a:extLst>
          </p:cNvPr>
          <p:cNvSpPr>
            <a:spLocks noGrp="1"/>
          </p:cNvSpPr>
          <p:nvPr>
            <p:ph type="title"/>
          </p:nvPr>
        </p:nvSpPr>
        <p:spPr>
          <a:xfrm>
            <a:off x="838200" y="365125"/>
            <a:ext cx="10515600" cy="1269365"/>
          </a:xfrm>
        </p:spPr>
        <p:txBody>
          <a:bodyPr>
            <a:normAutofit fontScale="90000"/>
          </a:bodyPr>
          <a:lstStyle/>
          <a:p>
            <a:pPr algn="ctr"/>
            <a:br>
              <a:rPr lang="en-US" b="1" dirty="0">
                <a:solidFill>
                  <a:schemeClr val="accent6">
                    <a:lumMod val="75000"/>
                  </a:schemeClr>
                </a:solidFill>
                <a:latin typeface="Lucida Handwriting" panose="03010101010101010101" pitchFamily="66" charset="77"/>
              </a:rPr>
            </a:b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US Organic Grain Collaboration</a:t>
            </a:r>
            <a:b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&amp; Sustainable Food Lab</a:t>
            </a:r>
            <a:br>
              <a:rPr lang="en-US" dirty="0"/>
            </a:br>
            <a:endParaRPr lang="en-US" dirty="0"/>
          </a:p>
        </p:txBody>
      </p:sp>
      <p:sp>
        <p:nvSpPr>
          <p:cNvPr id="3" name="Content Placeholder 2">
            <a:extLst>
              <a:ext uri="{FF2B5EF4-FFF2-40B4-BE49-F238E27FC236}">
                <a16:creationId xmlns:a16="http://schemas.microsoft.com/office/drawing/2014/main" id="{677C7D81-5503-1844-89AF-5ADB3C19CD60}"/>
              </a:ext>
            </a:extLst>
          </p:cNvPr>
          <p:cNvSpPr>
            <a:spLocks noGrp="1"/>
          </p:cNvSpPr>
          <p:nvPr>
            <p:ph idx="1"/>
          </p:nvPr>
        </p:nvSpPr>
        <p:spPr>
          <a:xfrm>
            <a:off x="838200" y="1634490"/>
            <a:ext cx="10515600" cy="5048531"/>
          </a:xfrm>
        </p:spPr>
        <p:txBody>
          <a:bodyPr>
            <a:noAutofit/>
          </a:bodyPr>
          <a:lstStyle/>
          <a:p>
            <a:pPr marL="0" indent="0">
              <a:buNone/>
            </a:pPr>
            <a:r>
              <a:rPr lang="en-US" sz="2400" u="sng" dirty="0">
                <a:latin typeface="Verdana" panose="020B0604030504040204" pitchFamily="34" charset="0"/>
                <a:ea typeface="Verdana" panose="020B0604030504040204" pitchFamily="34" charset="0"/>
                <a:cs typeface="Verdana" panose="020B0604030504040204" pitchFamily="34" charset="0"/>
              </a:rPr>
              <a:t>Project Goals:</a:t>
            </a:r>
            <a:r>
              <a:rPr lang="en-US" sz="2400" dirty="0">
                <a:latin typeface="Verdana" panose="020B0604030504040204" pitchFamily="34" charset="0"/>
                <a:ea typeface="Verdana" panose="020B0604030504040204" pitchFamily="34" charset="0"/>
                <a:cs typeface="Verdana" panose="020B0604030504040204" pitchFamily="34" charset="0"/>
              </a:rPr>
              <a:t> address </a:t>
            </a:r>
            <a:r>
              <a:rPr lang="en-US" sz="2400" u="sng" dirty="0">
                <a:latin typeface="Verdana" panose="020B0604030504040204" pitchFamily="34" charset="0"/>
                <a:ea typeface="Verdana" panose="020B0604030504040204" pitchFamily="34" charset="0"/>
                <a:cs typeface="Verdana" panose="020B0604030504040204" pitchFamily="34" charset="0"/>
              </a:rPr>
              <a:t>key challenges </a:t>
            </a:r>
            <a:r>
              <a:rPr lang="en-US" sz="2400" dirty="0">
                <a:latin typeface="Verdana" panose="020B0604030504040204" pitchFamily="34" charset="0"/>
                <a:ea typeface="Verdana" panose="020B0604030504040204" pitchFamily="34" charset="0"/>
                <a:cs typeface="Verdana" panose="020B0604030504040204" pitchFamily="34" charset="0"/>
              </a:rPr>
              <a:t>in expanding the supply of organic grain in the US by:</a:t>
            </a:r>
          </a:p>
          <a:p>
            <a:pPr lvl="0"/>
            <a:r>
              <a:rPr lang="en-US" sz="2400" dirty="0">
                <a:latin typeface="Verdana" panose="020B0604030504040204" pitchFamily="34" charset="0"/>
                <a:ea typeface="Verdana" panose="020B0604030504040204" pitchFamily="34" charset="0"/>
                <a:cs typeface="Verdana" panose="020B0604030504040204" pitchFamily="34" charset="0"/>
              </a:rPr>
              <a:t>improving </a:t>
            </a:r>
            <a:r>
              <a:rPr lang="en-US" sz="2400" u="sng" dirty="0">
                <a:latin typeface="Verdana" panose="020B0604030504040204" pitchFamily="34" charset="0"/>
                <a:ea typeface="Verdana" panose="020B0604030504040204" pitchFamily="34" charset="0"/>
                <a:cs typeface="Verdana" panose="020B0604030504040204" pitchFamily="34" charset="0"/>
              </a:rPr>
              <a:t>profitability</a:t>
            </a:r>
            <a:r>
              <a:rPr lang="en-US" sz="2400" dirty="0">
                <a:latin typeface="Verdana" panose="020B0604030504040204" pitchFamily="34" charset="0"/>
                <a:ea typeface="Verdana" panose="020B0604030504040204" pitchFamily="34" charset="0"/>
                <a:cs typeface="Verdana" panose="020B0604030504040204" pitchFamily="34" charset="0"/>
              </a:rPr>
              <a:t>, and </a:t>
            </a:r>
            <a:r>
              <a:rPr lang="en-US" sz="2400" u="sng" dirty="0">
                <a:latin typeface="Verdana" panose="020B0604030504040204" pitchFamily="34" charset="0"/>
                <a:ea typeface="Verdana" panose="020B0604030504040204" pitchFamily="34" charset="0"/>
                <a:cs typeface="Verdana" panose="020B0604030504040204" pitchFamily="34" charset="0"/>
              </a:rPr>
              <a:t>market access</a:t>
            </a:r>
          </a:p>
          <a:p>
            <a:pPr lvl="0"/>
            <a:r>
              <a:rPr lang="en-US" sz="2400" dirty="0">
                <a:latin typeface="Verdana" panose="020B0604030504040204" pitchFamily="34" charset="0"/>
                <a:ea typeface="Verdana" panose="020B0604030504040204" pitchFamily="34" charset="0"/>
                <a:cs typeface="Verdana" panose="020B0604030504040204" pitchFamily="34" charset="0"/>
              </a:rPr>
              <a:t>improving </a:t>
            </a:r>
            <a:r>
              <a:rPr lang="en-US" sz="2400" u="sng" dirty="0">
                <a:latin typeface="Verdana" panose="020B0604030504040204" pitchFamily="34" charset="0"/>
                <a:ea typeface="Verdana" panose="020B0604030504040204" pitchFamily="34" charset="0"/>
                <a:cs typeface="Verdana" panose="020B0604030504040204" pitchFamily="34" charset="0"/>
              </a:rPr>
              <a:t>resiliency</a:t>
            </a:r>
          </a:p>
          <a:p>
            <a:pPr lvl="0"/>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Works with </a:t>
            </a:r>
            <a:r>
              <a:rPr lang="en-US" sz="2400" u="sng" dirty="0">
                <a:latin typeface="Verdana" panose="020B0604030504040204" pitchFamily="34" charset="0"/>
                <a:ea typeface="Verdana" panose="020B0604030504040204" pitchFamily="34" charset="0"/>
                <a:cs typeface="Verdana" panose="020B0604030504040204" pitchFamily="34" charset="0"/>
              </a:rPr>
              <a:t>farmers and other stakeholders</a:t>
            </a:r>
            <a:r>
              <a:rPr lang="en-US" sz="2400" dirty="0">
                <a:latin typeface="Verdana" panose="020B0604030504040204" pitchFamily="34" charset="0"/>
                <a:ea typeface="Verdana" panose="020B0604030504040204" pitchFamily="34" charset="0"/>
                <a:cs typeface="Verdana" panose="020B0604030504040204" pitchFamily="34" charset="0"/>
              </a:rPr>
              <a:t> in Aroostook County, Maine and in the Northern Great Plains.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u="sng" dirty="0">
                <a:latin typeface="Verdana" panose="020B0604030504040204" pitchFamily="34" charset="0"/>
                <a:ea typeface="Verdana" panose="020B0604030504040204" pitchFamily="34" charset="0"/>
                <a:cs typeface="Verdana" panose="020B0604030504040204" pitchFamily="34" charset="0"/>
              </a:rPr>
              <a:t>Project Partners:</a:t>
            </a:r>
            <a:r>
              <a:rPr lang="en-US" sz="2400" dirty="0">
                <a:latin typeface="Verdana" panose="020B0604030504040204" pitchFamily="34" charset="0"/>
                <a:ea typeface="Verdana" panose="020B0604030504040204" pitchFamily="34" charset="0"/>
                <a:cs typeface="Verdana" panose="020B0604030504040204" pitchFamily="34" charset="0"/>
              </a:rPr>
              <a:t> Annie’s Organic, Ardent Mills, </a:t>
            </a:r>
            <a:r>
              <a:rPr lang="en-US" sz="2400" dirty="0" err="1">
                <a:latin typeface="Verdana" panose="020B0604030504040204" pitchFamily="34" charset="0"/>
                <a:ea typeface="Verdana" panose="020B0604030504040204" pitchFamily="34" charset="0"/>
                <a:cs typeface="Verdana" panose="020B0604030504040204" pitchFamily="34" charset="0"/>
              </a:rPr>
              <a:t>Clif</a:t>
            </a:r>
            <a:r>
              <a:rPr lang="en-US" sz="2400" dirty="0">
                <a:latin typeface="Verdana" panose="020B0604030504040204" pitchFamily="34" charset="0"/>
                <a:ea typeface="Verdana" panose="020B0604030504040204" pitchFamily="34" charset="0"/>
                <a:cs typeface="Verdana" panose="020B0604030504040204" pitchFamily="34" charset="0"/>
              </a:rPr>
              <a:t> Bar, General Mills, King Arthur flour, Pipeline foods, Stonyfield Organics, Organic Valley, Sustainable Food Lab. </a:t>
            </a:r>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200" b="1" dirty="0">
                <a:latin typeface="Verdana" panose="020B0604030504040204" pitchFamily="34" charset="0"/>
                <a:ea typeface="Verdana" panose="020B0604030504040204" pitchFamily="34" charset="0"/>
                <a:cs typeface="Verdana" panose="020B0604030504040204" pitchFamily="34" charset="0"/>
              </a:rPr>
              <a:t>Source: </a:t>
            </a:r>
            <a:r>
              <a:rPr lang="en-US" sz="1200" dirty="0">
                <a:latin typeface="Verdana" panose="020B0604030504040204" pitchFamily="34" charset="0"/>
                <a:ea typeface="Verdana" panose="020B0604030504040204" pitchFamily="34" charset="0"/>
                <a:cs typeface="Verdana" panose="020B0604030504040204" pitchFamily="34" charset="0"/>
              </a:rPr>
              <a:t>Elizabeth Reaves, Carol Healy, Jedediah L Beach, </a:t>
            </a:r>
            <a:r>
              <a:rPr lang="en-US" sz="1200" i="1" dirty="0">
                <a:latin typeface="Verdana" panose="020B0604030504040204" pitchFamily="34" charset="0"/>
                <a:ea typeface="Verdana" panose="020B0604030504040204" pitchFamily="34" charset="0"/>
                <a:cs typeface="Verdana" panose="020B0604030504040204" pitchFamily="34" charset="0"/>
              </a:rPr>
              <a:t>US Organic grain: How to Keep It Growing</a:t>
            </a:r>
            <a:r>
              <a:rPr lang="en-US" sz="1200" dirty="0">
                <a:latin typeface="Verdana" panose="020B0604030504040204" pitchFamily="34" charset="0"/>
                <a:ea typeface="Verdana" panose="020B0604030504040204" pitchFamily="34" charset="0"/>
                <a:cs typeface="Verdana" panose="020B0604030504040204" pitchFamily="34" charset="0"/>
              </a:rPr>
              <a:t>, February 2019.</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177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F4B1-32EB-934C-A94C-508DA106BE2C}"/>
              </a:ext>
            </a:extLst>
          </p:cNvPr>
          <p:cNvSpPr>
            <a:spLocks noGrp="1"/>
          </p:cNvSpPr>
          <p:nvPr>
            <p:ph type="title"/>
          </p:nvPr>
        </p:nvSpPr>
        <p:spPr>
          <a:xfrm>
            <a:off x="838200" y="365125"/>
            <a:ext cx="10515600" cy="709295"/>
          </a:xfrm>
        </p:spPr>
        <p:txBody>
          <a:bodyPr>
            <a:normAutofit fontScale="90000"/>
          </a:bodyPr>
          <a:lstStyle/>
          <a:p>
            <a:pPr algn="ctr"/>
            <a:br>
              <a:rPr lang="en-US" sz="3100" b="1" dirty="0">
                <a:solidFill>
                  <a:schemeClr val="accent6">
                    <a:lumMod val="75000"/>
                  </a:schemeClr>
                </a:solidFill>
                <a:latin typeface="Lucida Handwriting" panose="03010101010101010101" pitchFamily="66" charset="77"/>
              </a:rPr>
            </a:br>
            <a:r>
              <a:rPr lang="en-US" sz="3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U.S. Organic Grain Collaboration 2018 report</a:t>
            </a:r>
            <a:br>
              <a:rPr lang="en-US" dirty="0"/>
            </a:br>
            <a:endParaRPr lang="en-US" dirty="0">
              <a:solidFill>
                <a:schemeClr val="accent6">
                  <a:lumMod val="75000"/>
                </a:schemeClr>
              </a:solidFill>
              <a:latin typeface="Lucida Handwriting" panose="03010101010101010101" pitchFamily="66" charset="77"/>
            </a:endParaRPr>
          </a:p>
        </p:txBody>
      </p:sp>
      <p:sp>
        <p:nvSpPr>
          <p:cNvPr id="3" name="Content Placeholder 2">
            <a:extLst>
              <a:ext uri="{FF2B5EF4-FFF2-40B4-BE49-F238E27FC236}">
                <a16:creationId xmlns:a16="http://schemas.microsoft.com/office/drawing/2014/main" id="{0722702D-2C69-F945-9BF5-AE21A4DAD61F}"/>
              </a:ext>
            </a:extLst>
          </p:cNvPr>
          <p:cNvSpPr>
            <a:spLocks noGrp="1"/>
          </p:cNvSpPr>
          <p:nvPr>
            <p:ph idx="1"/>
          </p:nvPr>
        </p:nvSpPr>
        <p:spPr>
          <a:xfrm>
            <a:off x="838200" y="1074420"/>
            <a:ext cx="10515600" cy="5418455"/>
          </a:xfrm>
        </p:spPr>
        <p:txBody>
          <a:bodyPr>
            <a:normAutofit fontScale="92500" lnSpcReduction="20000"/>
          </a:bodyPr>
          <a:lstStyle/>
          <a:p>
            <a:pPr marL="0" indent="0">
              <a:buNone/>
            </a:pPr>
            <a:r>
              <a:rPr lang="en-US" sz="19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Challenges of Entering &amp; Staying in Organic Grain Production </a:t>
            </a:r>
            <a:endPar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1 </a:t>
            </a:r>
            <a:r>
              <a:rPr lang="en-US" sz="1900" u="sng"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High Cost of Transition </a:t>
            </a:r>
            <a:r>
              <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and Market Guarantee at End of transition period</a:t>
            </a:r>
          </a:p>
          <a:p>
            <a:endPar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2 </a:t>
            </a:r>
            <a:r>
              <a:rPr lang="en-US" sz="1900" u="sng"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Soil Fertility </a:t>
            </a:r>
            <a:r>
              <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and </a:t>
            </a:r>
            <a:r>
              <a:rPr lang="en-US" sz="1900" u="sng"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Weed Suppression</a:t>
            </a:r>
          </a:p>
          <a:p>
            <a:endPar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1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3  </a:t>
            </a:r>
            <a:r>
              <a:rPr lang="en-US" sz="1900" u="sng"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Suboptimal Farm Management Resources</a:t>
            </a:r>
          </a:p>
          <a:p>
            <a:endParaRPr lang="en-US" sz="1900" dirty="0">
              <a:latin typeface="Verdana" panose="020B0604030504040204" pitchFamily="34" charset="0"/>
              <a:ea typeface="Verdana" panose="020B0604030504040204" pitchFamily="34" charset="0"/>
              <a:cs typeface="Verdana" panose="020B0604030504040204" pitchFamily="34" charset="0"/>
            </a:endParaRPr>
          </a:p>
          <a:p>
            <a:r>
              <a:rPr lang="en-US" sz="19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Industry Solutions Needed</a:t>
            </a:r>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p>
          <a:p>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1:Provide </a:t>
            </a: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long-term forward contracts </a:t>
            </a:r>
          </a:p>
          <a:p>
            <a:endPar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2: Coordinate and develop </a:t>
            </a: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markets for non-cash crops </a:t>
            </a:r>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that </a:t>
            </a: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increase soil fertility and suppress weeds </a:t>
            </a:r>
          </a:p>
          <a:p>
            <a:endPar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3 </a:t>
            </a: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New models of knowledge delivery</a:t>
            </a:r>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support </a:t>
            </a: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farmers to learn and innovate</a:t>
            </a:r>
          </a:p>
          <a:p>
            <a:pPr marL="0" indent="0">
              <a:buNone/>
            </a:pP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together</a:t>
            </a:r>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around </a:t>
            </a:r>
            <a:r>
              <a:rPr lang="en-US" sz="19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solutions and research adapted for regional conditions</a:t>
            </a:r>
            <a:r>
              <a:rPr lang="en-US" sz="1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13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300" b="1" dirty="0">
                <a:latin typeface="Verdana" panose="020B0604030504040204" pitchFamily="34" charset="0"/>
                <a:ea typeface="Verdana" panose="020B0604030504040204" pitchFamily="34" charset="0"/>
                <a:cs typeface="Verdana" panose="020B0604030504040204" pitchFamily="34" charset="0"/>
              </a:rPr>
              <a:t>Source:</a:t>
            </a:r>
            <a:r>
              <a:rPr lang="en-US" sz="1300" dirty="0">
                <a:latin typeface="Verdana" panose="020B0604030504040204" pitchFamily="34" charset="0"/>
                <a:ea typeface="Verdana" panose="020B0604030504040204" pitchFamily="34" charset="0"/>
                <a:cs typeface="Verdana" panose="020B0604030504040204" pitchFamily="34" charset="0"/>
              </a:rPr>
              <a:t> Elizabeth Reaves, Carol Healy, Jedediah L Beach, </a:t>
            </a:r>
            <a:r>
              <a:rPr lang="en-US" sz="1300" i="1" dirty="0">
                <a:latin typeface="Verdana" panose="020B0604030504040204" pitchFamily="34" charset="0"/>
                <a:ea typeface="Verdana" panose="020B0604030504040204" pitchFamily="34" charset="0"/>
                <a:cs typeface="Verdana" panose="020B0604030504040204" pitchFamily="34" charset="0"/>
              </a:rPr>
              <a:t>US Organic grain: How to Keep It Growing</a:t>
            </a:r>
            <a:r>
              <a:rPr lang="en-US" sz="1300" dirty="0">
                <a:latin typeface="Verdana" panose="020B0604030504040204" pitchFamily="34" charset="0"/>
                <a:ea typeface="Verdana" panose="020B0604030504040204" pitchFamily="34" charset="0"/>
                <a:cs typeface="Verdana" panose="020B0604030504040204" pitchFamily="34" charset="0"/>
              </a:rPr>
              <a:t>, February 2019.</a:t>
            </a:r>
          </a:p>
          <a:p>
            <a:pPr marL="0" indent="0">
              <a:buNone/>
            </a:pPr>
            <a:endParaRPr lang="en-US" sz="1300" dirty="0"/>
          </a:p>
        </p:txBody>
      </p:sp>
    </p:spTree>
    <p:extLst>
      <p:ext uri="{BB962C8B-B14F-4D97-AF65-F5344CB8AC3E}">
        <p14:creationId xmlns:p14="http://schemas.microsoft.com/office/powerpoint/2010/main" val="248221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5A03-8211-AA48-AA4A-E0AA0DA6F525}"/>
              </a:ext>
            </a:extLst>
          </p:cNvPr>
          <p:cNvSpPr>
            <a:spLocks noGrp="1"/>
          </p:cNvSpPr>
          <p:nvPr>
            <p:ph type="title"/>
          </p:nvPr>
        </p:nvSpPr>
        <p:spPr>
          <a:xfrm>
            <a:off x="838200" y="365125"/>
            <a:ext cx="10515600" cy="978253"/>
          </a:xfrm>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Sustainable Food Lab</a:t>
            </a:r>
          </a:p>
        </p:txBody>
      </p:sp>
      <p:sp>
        <p:nvSpPr>
          <p:cNvPr id="3" name="Content Placeholder 2">
            <a:extLst>
              <a:ext uri="{FF2B5EF4-FFF2-40B4-BE49-F238E27FC236}">
                <a16:creationId xmlns:a16="http://schemas.microsoft.com/office/drawing/2014/main" id="{5671C523-ECF8-E141-AC2C-1A6F714E9861}"/>
              </a:ext>
            </a:extLst>
          </p:cNvPr>
          <p:cNvSpPr>
            <a:spLocks noGrp="1"/>
          </p:cNvSpPr>
          <p:nvPr>
            <p:ph idx="1"/>
          </p:nvPr>
        </p:nvSpPr>
        <p:spPr>
          <a:xfrm>
            <a:off x="838200" y="1501422"/>
            <a:ext cx="10515600" cy="4675541"/>
          </a:xfrm>
        </p:spPr>
        <p:txBody>
          <a:bodyPr>
            <a:normAutofit lnSpcReduction="10000"/>
          </a:bodyPr>
          <a:lstStyle/>
          <a:p>
            <a:r>
              <a:rPr lang="en-US" sz="2400" dirty="0">
                <a:latin typeface="Verdana" panose="020B0604030504040204" pitchFamily="34" charset="0"/>
                <a:ea typeface="Verdana" panose="020B0604030504040204" pitchFamily="34" charset="0"/>
                <a:cs typeface="Verdana" panose="020B0604030504040204" pitchFamily="34" charset="0"/>
              </a:rPr>
              <a:t>integrates </a:t>
            </a:r>
            <a:r>
              <a:rPr lang="en-US" sz="2400" b="1" dirty="0">
                <a:latin typeface="Verdana" panose="020B0604030504040204" pitchFamily="34" charset="0"/>
                <a:ea typeface="Verdana" panose="020B0604030504040204" pitchFamily="34" charset="0"/>
                <a:cs typeface="Verdana" panose="020B0604030504040204" pitchFamily="34" charset="0"/>
              </a:rPr>
              <a:t>Theory U</a:t>
            </a:r>
            <a:r>
              <a:rPr lang="en-US" sz="2400" dirty="0">
                <a:latin typeface="Verdana" panose="020B0604030504040204" pitchFamily="34" charset="0"/>
                <a:ea typeface="Verdana" panose="020B0604030504040204" pitchFamily="34" charset="0"/>
                <a:cs typeface="Verdana" panose="020B0604030504040204" pitchFamily="34" charset="0"/>
              </a:rPr>
              <a:t> with approaches from the </a:t>
            </a:r>
            <a:r>
              <a:rPr lang="en-US" sz="2400" b="1" dirty="0">
                <a:latin typeface="Verdana" panose="020B0604030504040204" pitchFamily="34" charset="0"/>
                <a:ea typeface="Verdana" panose="020B0604030504040204" pitchFamily="34" charset="0"/>
                <a:cs typeface="Verdana" panose="020B0604030504040204" pitchFamily="34" charset="0"/>
              </a:rPr>
              <a:t>Society for Organizational Learning</a:t>
            </a:r>
          </a:p>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Stimulates </a:t>
            </a:r>
            <a:r>
              <a:rPr lang="en-US" sz="2400" b="1" dirty="0">
                <a:latin typeface="Verdana" panose="020B0604030504040204" pitchFamily="34" charset="0"/>
                <a:ea typeface="Verdana" panose="020B0604030504040204" pitchFamily="34" charset="0"/>
                <a:cs typeface="Verdana" panose="020B0604030504040204" pitchFamily="34" charset="0"/>
              </a:rPr>
              <a:t>forming of</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dirty="0">
                <a:latin typeface="Verdana" panose="020B0604030504040204" pitchFamily="34" charset="0"/>
                <a:ea typeface="Verdana" panose="020B0604030504040204" pitchFamily="34" charset="0"/>
                <a:cs typeface="Verdana" panose="020B0604030504040204" pitchFamily="34" charset="0"/>
              </a:rPr>
              <a:t>tri-sector partnerships. </a:t>
            </a:r>
            <a:r>
              <a:rPr lang="en-US" sz="2400" dirty="0">
                <a:latin typeface="Verdana" panose="020B0604030504040204" pitchFamily="34" charset="0"/>
                <a:ea typeface="Verdana" panose="020B0604030504040204" pitchFamily="34" charset="0"/>
                <a:cs typeface="Verdana" panose="020B0604030504040204" pitchFamily="34" charset="0"/>
              </a:rPr>
              <a:t>Examples of </a:t>
            </a:r>
            <a:r>
              <a:rPr lang="en-US" sz="2400" u="sng" dirty="0">
                <a:latin typeface="Verdana" panose="020B0604030504040204" pitchFamily="34" charset="0"/>
                <a:ea typeface="Verdana" panose="020B0604030504040204" pitchFamily="34" charset="0"/>
                <a:cs typeface="Verdana" panose="020B0604030504040204" pitchFamily="34" charset="0"/>
              </a:rPr>
              <a:t>participants</a:t>
            </a:r>
            <a:r>
              <a:rPr lang="en-US" sz="2400" dirty="0">
                <a:latin typeface="Verdana" panose="020B0604030504040204" pitchFamily="34" charset="0"/>
                <a:ea typeface="Verdana" panose="020B0604030504040204" pitchFamily="34" charset="0"/>
                <a:cs typeface="Verdana" panose="020B0604030504040204" pitchFamily="34" charset="0"/>
              </a:rPr>
              <a:t>: </a:t>
            </a:r>
          </a:p>
          <a:p>
            <a:r>
              <a:rPr lang="en-US" sz="2400" b="1" u="sng"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nonprofits:</a:t>
            </a:r>
            <a:r>
              <a:rPr lang="en-US" sz="24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Oxfam, the Nature Conservancy, the World Wildlife Fund, the Rainforest Alliance, and the Kellogg Foundation</a:t>
            </a:r>
          </a:p>
          <a:p>
            <a:r>
              <a:rPr lang="en-US" sz="2400" b="1" u="sng"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governmental organizations</a:t>
            </a:r>
            <a:r>
              <a:rPr lang="en-US" sz="24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from Brazil and the Netherlands government agencies, the European Commission </a:t>
            </a:r>
          </a:p>
          <a:p>
            <a:r>
              <a:rPr lang="en-US" sz="2400" b="1" u="sng"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corporations and businesses</a:t>
            </a:r>
            <a:r>
              <a:rPr lang="en-US" sz="24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Unilever, General Mills, the International Finance Corporation, Green Mountain Coffee, Organic Valley Cooperative, farmer coops in Latin America, Rabobank, Sysco, and Costco </a:t>
            </a:r>
          </a:p>
        </p:txBody>
      </p:sp>
    </p:spTree>
    <p:extLst>
      <p:ext uri="{BB962C8B-B14F-4D97-AF65-F5344CB8AC3E}">
        <p14:creationId xmlns:p14="http://schemas.microsoft.com/office/powerpoint/2010/main" val="353074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9DD6-B920-8F48-A818-0B546B93BE46}"/>
              </a:ext>
            </a:extLst>
          </p:cNvPr>
          <p:cNvSpPr>
            <a:spLocks noGrp="1"/>
          </p:cNvSpPr>
          <p:nvPr>
            <p:ph type="title"/>
          </p:nvPr>
        </p:nvSpPr>
        <p:spPr>
          <a:xfrm>
            <a:off x="838200" y="365126"/>
            <a:ext cx="10515600" cy="1091142"/>
          </a:xfrm>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Sustainable Food Lab</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5EC529B7-858D-014D-A759-102D87CEC36B}"/>
              </a:ext>
            </a:extLst>
          </p:cNvPr>
          <p:cNvSpPr>
            <a:spLocks noGrp="1"/>
          </p:cNvSpPr>
          <p:nvPr>
            <p:ph idx="1"/>
          </p:nvPr>
        </p:nvSpPr>
        <p:spPr/>
        <p:txBody>
          <a:bodyPr>
            <a:normAutofit/>
          </a:bodyPr>
          <a:lstStyle/>
          <a:p>
            <a:pPr marL="0" indent="0">
              <a:buNone/>
            </a:pPr>
            <a:r>
              <a:rPr lang="en-US" sz="2400" b="1" dirty="0">
                <a:latin typeface="Verdana" panose="020B0604030504040204" pitchFamily="34" charset="0"/>
                <a:ea typeface="Verdana" panose="020B0604030504040204" pitchFamily="34" charset="0"/>
                <a:cs typeface="Verdana" panose="020B0604030504040204" pitchFamily="34" charset="0"/>
              </a:rPr>
              <a:t>Keys to success</a:t>
            </a:r>
            <a:r>
              <a:rPr lang="en-US" sz="24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Pledging </a:t>
            </a:r>
            <a:r>
              <a:rPr lang="en-US" sz="2400" u="sng" dirty="0">
                <a:latin typeface="Verdana" panose="020B0604030504040204" pitchFamily="34" charset="0"/>
                <a:ea typeface="Verdana" panose="020B0604030504040204" pitchFamily="34" charset="0"/>
                <a:cs typeface="Verdana" panose="020B0604030504040204" pitchFamily="34" charset="0"/>
              </a:rPr>
              <a:t>forty days of time over two years</a:t>
            </a:r>
            <a:r>
              <a:rPr lang="en-US" sz="2400" dirty="0">
                <a:latin typeface="Verdana" panose="020B0604030504040204" pitchFamily="34" charset="0"/>
                <a:ea typeface="Verdana" panose="020B0604030504040204" pitchFamily="34" charset="0"/>
                <a:cs typeface="Verdana" panose="020B0604030504040204" pitchFamily="34" charset="0"/>
              </a:rPr>
              <a:t> </a:t>
            </a:r>
          </a:p>
          <a:p>
            <a:r>
              <a:rPr lang="en-US" sz="2400" dirty="0">
                <a:latin typeface="Verdana" panose="020B0604030504040204" pitchFamily="34" charset="0"/>
                <a:ea typeface="Verdana" panose="020B0604030504040204" pitchFamily="34" charset="0"/>
                <a:cs typeface="Verdana" panose="020B0604030504040204" pitchFamily="34" charset="0"/>
              </a:rPr>
              <a:t>look at global food system with a </a:t>
            </a:r>
            <a:r>
              <a:rPr lang="en-US" sz="2400" u="sng" dirty="0">
                <a:latin typeface="Verdana" panose="020B0604030504040204" pitchFamily="34" charset="0"/>
                <a:ea typeface="Verdana" panose="020B0604030504040204" pitchFamily="34" charset="0"/>
                <a:cs typeface="Verdana" panose="020B0604030504040204" pitchFamily="34" charset="0"/>
              </a:rPr>
              <a:t>systemic approach</a:t>
            </a:r>
            <a:r>
              <a:rPr lang="en-US" sz="2400" dirty="0">
                <a:latin typeface="Verdana" panose="020B0604030504040204" pitchFamily="34" charset="0"/>
                <a:ea typeface="Verdana" panose="020B0604030504040204" pitchFamily="34" charset="0"/>
                <a:cs typeface="Verdana" panose="020B0604030504040204" pitchFamily="34" charset="0"/>
              </a:rPr>
              <a:t> </a:t>
            </a:r>
          </a:p>
          <a:p>
            <a:r>
              <a:rPr lang="en-US" sz="2400" u="sng" dirty="0">
                <a:latin typeface="Verdana" panose="020B0604030504040204" pitchFamily="34" charset="0"/>
                <a:ea typeface="Verdana" panose="020B0604030504040204" pitchFamily="34" charset="0"/>
                <a:cs typeface="Verdana" panose="020B0604030504040204" pitchFamily="34" charset="0"/>
              </a:rPr>
              <a:t>In depth interviews </a:t>
            </a:r>
          </a:p>
          <a:p>
            <a:r>
              <a:rPr lang="en-US" sz="2400" u="sng" dirty="0">
                <a:latin typeface="Verdana" panose="020B0604030504040204" pitchFamily="34" charset="0"/>
                <a:ea typeface="Verdana" panose="020B0604030504040204" pitchFamily="34" charset="0"/>
                <a:cs typeface="Verdana" panose="020B0604030504040204" pitchFamily="34" charset="0"/>
              </a:rPr>
              <a:t>Learning journeys</a:t>
            </a:r>
            <a:r>
              <a:rPr lang="en-US" sz="2400" dirty="0">
                <a:latin typeface="Verdana" panose="020B0604030504040204" pitchFamily="34" charset="0"/>
                <a:ea typeface="Verdana" panose="020B0604030504040204" pitchFamily="34" charset="0"/>
                <a:cs typeface="Verdana" panose="020B0604030504040204" pitchFamily="34" charset="0"/>
              </a:rPr>
              <a:t> to places of great potential</a:t>
            </a:r>
            <a:endParaRPr lang="en-US" sz="2400" u="sng"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Commitment to </a:t>
            </a:r>
            <a:r>
              <a:rPr lang="en-US" sz="2400" u="sng" dirty="0">
                <a:latin typeface="Verdana" panose="020B0604030504040204" pitchFamily="34" charset="0"/>
                <a:ea typeface="Verdana" panose="020B0604030504040204" pitchFamily="34" charset="0"/>
                <a:cs typeface="Verdana" panose="020B0604030504040204" pitchFamily="34" charset="0"/>
              </a:rPr>
              <a:t>generative dialogue</a:t>
            </a:r>
          </a:p>
          <a:p>
            <a:r>
              <a:rPr lang="en-US" sz="2400" u="sng" dirty="0">
                <a:latin typeface="Verdana" panose="020B0604030504040204" pitchFamily="34" charset="0"/>
                <a:ea typeface="Verdana" panose="020B0604030504040204" pitchFamily="34" charset="0"/>
                <a:cs typeface="Verdana" panose="020B0604030504040204" pitchFamily="34" charset="0"/>
              </a:rPr>
              <a:t>collaboratively envisioning</a:t>
            </a:r>
            <a:r>
              <a:rPr lang="en-US" sz="2400" dirty="0">
                <a:latin typeface="Verdana" panose="020B0604030504040204" pitchFamily="34" charset="0"/>
                <a:ea typeface="Verdana" panose="020B0604030504040204" pitchFamily="34" charset="0"/>
                <a:cs typeface="Verdana" panose="020B0604030504040204" pitchFamily="34" charset="0"/>
              </a:rPr>
              <a:t> how to </a:t>
            </a:r>
            <a:r>
              <a:rPr lang="en-US" sz="2400" u="sng" dirty="0">
                <a:latin typeface="Verdana" panose="020B0604030504040204" pitchFamily="34" charset="0"/>
                <a:ea typeface="Verdana" panose="020B0604030504040204" pitchFamily="34" charset="0"/>
                <a:cs typeface="Verdana" panose="020B0604030504040204" pitchFamily="34" charset="0"/>
              </a:rPr>
              <a:t>change the system </a:t>
            </a:r>
            <a:r>
              <a:rPr lang="en-US" sz="2400" dirty="0">
                <a:latin typeface="Verdana" panose="020B0604030504040204" pitchFamily="34" charset="0"/>
                <a:ea typeface="Verdana" panose="020B0604030504040204" pitchFamily="34" charset="0"/>
                <a:cs typeface="Verdana" panose="020B0604030504040204" pitchFamily="34" charset="0"/>
              </a:rPr>
              <a:t>in a way that </a:t>
            </a:r>
            <a:r>
              <a:rPr lang="en-US" sz="2400" u="sng" dirty="0">
                <a:latin typeface="Verdana" panose="020B0604030504040204" pitchFamily="34" charset="0"/>
                <a:ea typeface="Verdana" panose="020B0604030504040204" pitchFamily="34" charset="0"/>
                <a:cs typeface="Verdana" panose="020B0604030504040204" pitchFamily="34" charset="0"/>
              </a:rPr>
              <a:t>works for all</a:t>
            </a:r>
          </a:p>
        </p:txBody>
      </p:sp>
    </p:spTree>
    <p:extLst>
      <p:ext uri="{BB962C8B-B14F-4D97-AF65-F5344CB8AC3E}">
        <p14:creationId xmlns:p14="http://schemas.microsoft.com/office/powerpoint/2010/main" val="49652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AA5F-EF95-F24A-80B5-452A27887D7E}"/>
              </a:ext>
            </a:extLst>
          </p:cNvPr>
          <p:cNvSpPr>
            <a:spLocks noGrp="1"/>
          </p:cNvSpPr>
          <p:nvPr>
            <p:ph type="title"/>
          </p:nvPr>
        </p:nvSpPr>
        <p:spPr/>
        <p:txBody>
          <a:bodyPr>
            <a:normAutofit/>
          </a:bodyPr>
          <a:lstStyle/>
          <a:p>
            <a:pPr algn="ctr"/>
            <a:r>
              <a:rPr lang="en-US" sz="54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U Pattern</a:t>
            </a:r>
          </a:p>
        </p:txBody>
      </p:sp>
      <p:sp>
        <p:nvSpPr>
          <p:cNvPr id="3" name="Content Placeholder 2">
            <a:extLst>
              <a:ext uri="{FF2B5EF4-FFF2-40B4-BE49-F238E27FC236}">
                <a16:creationId xmlns:a16="http://schemas.microsoft.com/office/drawing/2014/main" id="{8C70BB87-9729-0C4E-BCF0-6B0A36CD837E}"/>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descr="Image result for theory u graphs otto scharmer">
            <a:extLst>
              <a:ext uri="{FF2B5EF4-FFF2-40B4-BE49-F238E27FC236}">
                <a16:creationId xmlns:a16="http://schemas.microsoft.com/office/drawing/2014/main" id="{78448C6D-4AAE-2843-B04F-DBBEA7C4CE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56756" y="1690689"/>
            <a:ext cx="5678489" cy="4624386"/>
          </a:xfrm>
          <a:prstGeom prst="rect">
            <a:avLst/>
          </a:prstGeom>
          <a:noFill/>
          <a:ln>
            <a:noFill/>
          </a:ln>
        </p:spPr>
      </p:pic>
    </p:spTree>
    <p:extLst>
      <p:ext uri="{BB962C8B-B14F-4D97-AF65-F5344CB8AC3E}">
        <p14:creationId xmlns:p14="http://schemas.microsoft.com/office/powerpoint/2010/main" val="16373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12FE-55D7-CE47-B013-C9E1936CC00A}"/>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Theory U: Working with Organizations</a:t>
            </a:r>
          </a:p>
        </p:txBody>
      </p:sp>
      <p:pic>
        <p:nvPicPr>
          <p:cNvPr id="10" name="Content Placeholder 9" descr="Macintosh HD:Users:luigimorelli:Desktop:Images TKR June 2015:707374  Endnotes and request for images:Image 8. Theory U Curve 600 dpi.jpg">
            <a:extLst>
              <a:ext uri="{FF2B5EF4-FFF2-40B4-BE49-F238E27FC236}">
                <a16:creationId xmlns:a16="http://schemas.microsoft.com/office/drawing/2014/main" id="{12041940-FE95-484E-BBC9-B31B896B3D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24200" y="2255044"/>
            <a:ext cx="59436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5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5DF8-8467-C149-90C2-FA7581A82B7C}"/>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01E0AB73-B174-6A4A-AFCC-AA24E90ED48D}"/>
              </a:ext>
            </a:extLst>
          </p:cNvPr>
          <p:cNvSpPr>
            <a:spLocks noGrp="1"/>
          </p:cNvSpPr>
          <p:nvPr>
            <p:ph idx="1"/>
          </p:nvPr>
        </p:nvSpPr>
        <p:spPr>
          <a:xfrm>
            <a:off x="838200" y="365126"/>
            <a:ext cx="10515600" cy="6250164"/>
          </a:xfrm>
        </p:spPr>
        <p:txBody>
          <a:bodyPr>
            <a:normAutofit/>
          </a:bodyPr>
          <a:lstStyle/>
          <a:p>
            <a:pPr marL="0" indent="0" algn="ctr">
              <a:buNone/>
            </a:pPr>
            <a:r>
              <a:rPr lang="en-US" sz="6600" b="1" dirty="0">
                <a:solidFill>
                  <a:srgbClr val="0070C0"/>
                </a:solidFill>
                <a:latin typeface="Verdana" panose="020B0604030504040204" pitchFamily="34" charset="0"/>
                <a:ea typeface="Verdana" panose="020B0604030504040204" pitchFamily="34" charset="0"/>
                <a:cs typeface="Verdana" panose="020B0604030504040204" pitchFamily="34" charset="0"/>
              </a:rPr>
              <a:t>I Three Sectors Logic</a:t>
            </a:r>
          </a:p>
          <a:p>
            <a:pPr marL="0" indent="0" algn="ctr">
              <a:buNone/>
            </a:pPr>
            <a:endParaRPr lang="en-US" sz="6600" b="1" dirty="0">
              <a:solidFill>
                <a:srgbClr val="0070C0"/>
              </a:solidFill>
              <a:latin typeface="Lucida Handwriting" panose="03010101010101010101" pitchFamily="66" charset="77"/>
            </a:endParaRPr>
          </a:p>
          <a:p>
            <a:pPr marL="0" indent="0" algn="ctr">
              <a:buNone/>
            </a:pPr>
            <a:r>
              <a:rPr lang="en-US" sz="6000" b="1" dirty="0">
                <a:solidFill>
                  <a:srgbClr val="0070C0"/>
                </a:solidFill>
                <a:latin typeface="Lucida Handwriting" panose="03010101010101010101" pitchFamily="66" charset="77"/>
              </a:rPr>
              <a:t>A New Way of </a:t>
            </a:r>
          </a:p>
          <a:p>
            <a:pPr marL="0" indent="0" algn="ctr">
              <a:buNone/>
            </a:pPr>
            <a:r>
              <a:rPr lang="en-US" sz="6000" b="1" dirty="0">
                <a:solidFill>
                  <a:srgbClr val="0070C0"/>
                </a:solidFill>
                <a:latin typeface="Lucida Handwriting" panose="03010101010101010101" pitchFamily="66" charset="77"/>
              </a:rPr>
              <a:t>Seeing Forces at </a:t>
            </a:r>
          </a:p>
          <a:p>
            <a:pPr marL="0" indent="0" algn="ctr">
              <a:buNone/>
            </a:pPr>
            <a:r>
              <a:rPr lang="en-US" sz="6000" b="1" dirty="0">
                <a:solidFill>
                  <a:srgbClr val="0070C0"/>
                </a:solidFill>
                <a:latin typeface="Lucida Handwriting" panose="03010101010101010101" pitchFamily="66" charset="77"/>
              </a:rPr>
              <a:t>Play in Society</a:t>
            </a:r>
          </a:p>
          <a:p>
            <a:pPr marL="0" indent="0" algn="ctr">
              <a:buNone/>
            </a:pPr>
            <a:r>
              <a:rPr lang="en-US" sz="5400" b="1" dirty="0">
                <a:solidFill>
                  <a:srgbClr val="00B050"/>
                </a:solidFill>
                <a:latin typeface="Lucida Handwriting" panose="03010101010101010101" pitchFamily="66" charset="77"/>
              </a:rPr>
              <a:t>Reclaim Common Sense</a:t>
            </a:r>
            <a:endParaRPr lang="en-US" sz="5400" b="1" dirty="0">
              <a:solidFill>
                <a:srgbClr val="0070C0"/>
              </a:solidFill>
              <a:latin typeface="Lucida Handwriting" panose="03010101010101010101" pitchFamily="66" charset="77"/>
            </a:endParaRPr>
          </a:p>
        </p:txBody>
      </p:sp>
    </p:spTree>
    <p:extLst>
      <p:ext uri="{BB962C8B-B14F-4D97-AF65-F5344CB8AC3E}">
        <p14:creationId xmlns:p14="http://schemas.microsoft.com/office/powerpoint/2010/main" val="34575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178D-2218-DF4B-A6DE-9CF937063D04}"/>
              </a:ext>
            </a:extLst>
          </p:cNvPr>
          <p:cNvSpPr>
            <a:spLocks noGrp="1"/>
          </p:cNvSpPr>
          <p:nvPr>
            <p:ph type="title"/>
          </p:nvPr>
        </p:nvSpPr>
        <p:spPr/>
        <p:txBody>
          <a:bodyPr/>
          <a:lstStyle/>
          <a:p>
            <a:pPr algn="ctr"/>
            <a:r>
              <a:rPr lang="en-US" sz="66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Presencing</a:t>
            </a:r>
            <a:r>
              <a:rPr lang="en-US" b="1" dirty="0">
                <a:solidFill>
                  <a:schemeClr val="accent6">
                    <a:lumMod val="50000"/>
                  </a:schemeClr>
                </a:solidFill>
                <a:latin typeface="Lucida Handwriting" panose="03010101010101010101" pitchFamily="66" charset="77"/>
              </a:rPr>
              <a:t> </a:t>
            </a:r>
            <a:endParaRPr lang="en-US" dirty="0"/>
          </a:p>
        </p:txBody>
      </p:sp>
      <p:sp>
        <p:nvSpPr>
          <p:cNvPr id="3" name="Content Placeholder 2">
            <a:extLst>
              <a:ext uri="{FF2B5EF4-FFF2-40B4-BE49-F238E27FC236}">
                <a16:creationId xmlns:a16="http://schemas.microsoft.com/office/drawing/2014/main" id="{9162E125-9EBA-9542-8937-132456121A59}"/>
              </a:ext>
            </a:extLst>
          </p:cNvPr>
          <p:cNvSpPr>
            <a:spLocks noGrp="1"/>
          </p:cNvSpPr>
          <p:nvPr>
            <p:ph idx="1"/>
          </p:nvPr>
        </p:nvSpPr>
        <p:spPr>
          <a:xfrm>
            <a:off x="838200" y="1591734"/>
            <a:ext cx="10515600" cy="4994598"/>
          </a:xfrm>
        </p:spPr>
        <p:txBody>
          <a:bodyPr>
            <a:normAutofit fontScale="62500" lnSpcReduction="20000"/>
          </a:bodyPr>
          <a:lstStyle/>
          <a:p>
            <a:pPr>
              <a:lnSpc>
                <a:spcPct val="160000"/>
              </a:lnSpc>
            </a:pPr>
            <a:r>
              <a:rPr lang="en-US" sz="2300" dirty="0">
                <a:latin typeface="Verdana" panose="020B0604030504040204" pitchFamily="34" charset="0"/>
                <a:ea typeface="Verdana" panose="020B0604030504040204" pitchFamily="34" charset="0"/>
                <a:cs typeface="Verdana" panose="020B0604030504040204" pitchFamily="34" charset="0"/>
              </a:rPr>
              <a:t>“When I am part of a social field that crosses the threshold at the bottom of the U, it feels as if I am </a:t>
            </a:r>
            <a:r>
              <a:rPr lang="en-US" sz="2300" b="1" dirty="0">
                <a:latin typeface="Verdana" panose="020B0604030504040204" pitchFamily="34" charset="0"/>
                <a:ea typeface="Verdana" panose="020B0604030504040204" pitchFamily="34" charset="0"/>
                <a:cs typeface="Verdana" panose="020B0604030504040204" pitchFamily="34" charset="0"/>
              </a:rPr>
              <a:t>participating in the birth of a new world</a:t>
            </a:r>
            <a:r>
              <a:rPr lang="en-US" sz="2300" dirty="0">
                <a:latin typeface="Verdana" panose="020B0604030504040204" pitchFamily="34" charset="0"/>
                <a:ea typeface="Verdana" panose="020B0604030504040204" pitchFamily="34" charset="0"/>
                <a:cs typeface="Verdana" panose="020B0604030504040204" pitchFamily="34" charset="0"/>
              </a:rPr>
              <a:t>. It’s a profound, quieting experience in that I feel as if I’ve been </a:t>
            </a:r>
            <a:r>
              <a:rPr lang="en-US" sz="2300" b="1" dirty="0">
                <a:latin typeface="Verdana" panose="020B0604030504040204" pitchFamily="34" charset="0"/>
                <a:ea typeface="Verdana" panose="020B0604030504040204" pitchFamily="34" charset="0"/>
                <a:cs typeface="Verdana" panose="020B0604030504040204" pitchFamily="34" charset="0"/>
              </a:rPr>
              <a:t>touched by eternal beauty</a:t>
            </a:r>
            <a:r>
              <a:rPr lang="en-US" sz="2300" dirty="0">
                <a:latin typeface="Verdana" panose="020B0604030504040204" pitchFamily="34" charset="0"/>
                <a:ea typeface="Verdana" panose="020B0604030504040204" pitchFamily="34" charset="0"/>
                <a:cs typeface="Verdana" panose="020B0604030504040204" pitchFamily="34" charset="0"/>
              </a:rPr>
              <a:t>. There is a </a:t>
            </a:r>
            <a:r>
              <a:rPr lang="en-US" sz="2300" b="1" dirty="0">
                <a:latin typeface="Verdana" panose="020B0604030504040204" pitchFamily="34" charset="0"/>
                <a:ea typeface="Verdana" panose="020B0604030504040204" pitchFamily="34" charset="0"/>
                <a:cs typeface="Verdana" panose="020B0604030504040204" pitchFamily="34" charset="0"/>
              </a:rPr>
              <a:t>deep opening of my higher Self” 					</a:t>
            </a:r>
            <a:r>
              <a:rPr lang="en-US" sz="2300" dirty="0">
                <a:latin typeface="Verdana" panose="020B0604030504040204" pitchFamily="34" charset="0"/>
                <a:ea typeface="Verdana" panose="020B0604030504040204" pitchFamily="34" charset="0"/>
                <a:cs typeface="Verdana" panose="020B0604030504040204" pitchFamily="34" charset="0"/>
              </a:rPr>
              <a:t>							</a:t>
            </a:r>
            <a:r>
              <a:rPr lang="en-US" sz="2300" b="1" dirty="0">
                <a:latin typeface="Verdana" panose="020B0604030504040204" pitchFamily="34" charset="0"/>
                <a:ea typeface="Verdana" panose="020B0604030504040204" pitchFamily="34" charset="0"/>
                <a:cs typeface="Verdana" panose="020B0604030504040204" pitchFamily="34" charset="0"/>
              </a:rPr>
              <a:t>                Betty Sue Flowers </a:t>
            </a:r>
          </a:p>
          <a:p>
            <a:pPr>
              <a:lnSpc>
                <a:spcPct val="160000"/>
              </a:lnSpc>
            </a:pPr>
            <a:endParaRPr lang="en-US" sz="2300" b="1" dirty="0">
              <a:latin typeface="Verdana" panose="020B0604030504040204" pitchFamily="34" charset="0"/>
              <a:ea typeface="Verdana" panose="020B0604030504040204" pitchFamily="34" charset="0"/>
              <a:cs typeface="Verdana" panose="020B0604030504040204" pitchFamily="34" charset="0"/>
            </a:endParaRPr>
          </a:p>
          <a:p>
            <a:pPr>
              <a:lnSpc>
                <a:spcPct val="160000"/>
              </a:lnSpc>
            </a:pPr>
            <a:r>
              <a:rPr lang="en-US" sz="2300" dirty="0">
                <a:latin typeface="Verdana" panose="020B0604030504040204" pitchFamily="34" charset="0"/>
                <a:ea typeface="Verdana" panose="020B0604030504040204" pitchFamily="34" charset="0"/>
                <a:cs typeface="Verdana" panose="020B0604030504040204" pitchFamily="34" charset="0"/>
              </a:rPr>
              <a:t>“…moving through the bottom of the U is </a:t>
            </a:r>
            <a:r>
              <a:rPr lang="en-US" sz="2300" b="1" dirty="0">
                <a:latin typeface="Verdana" panose="020B0604030504040204" pitchFamily="34" charset="0"/>
                <a:ea typeface="Verdana" panose="020B0604030504040204" pitchFamily="34" charset="0"/>
                <a:cs typeface="Verdana" panose="020B0604030504040204" pitchFamily="34" charset="0"/>
              </a:rPr>
              <a:t>becoming aware of the incredible beauty of life itself</a:t>
            </a:r>
            <a:r>
              <a:rPr lang="en-US" sz="2300" dirty="0">
                <a:latin typeface="Verdana" panose="020B0604030504040204" pitchFamily="34" charset="0"/>
                <a:ea typeface="Verdana" panose="020B0604030504040204" pitchFamily="34" charset="0"/>
                <a:cs typeface="Verdana" panose="020B0604030504040204" pitchFamily="34" charset="0"/>
              </a:rPr>
              <a:t>, of becoming </a:t>
            </a:r>
            <a:r>
              <a:rPr lang="en-US" sz="2300" b="1" dirty="0">
                <a:latin typeface="Verdana" panose="020B0604030504040204" pitchFamily="34" charset="0"/>
                <a:ea typeface="Verdana" panose="020B0604030504040204" pitchFamily="34" charset="0"/>
                <a:cs typeface="Verdana" panose="020B0604030504040204" pitchFamily="34" charset="0"/>
              </a:rPr>
              <a:t>re-enchanted with the world</a:t>
            </a:r>
            <a:r>
              <a:rPr lang="en-US" sz="2300" dirty="0">
                <a:latin typeface="Verdana" panose="020B0604030504040204" pitchFamily="34" charset="0"/>
                <a:ea typeface="Verdana" panose="020B0604030504040204" pitchFamily="34" charset="0"/>
                <a:cs typeface="Verdana" panose="020B0604030504040204" pitchFamily="34" charset="0"/>
              </a:rPr>
              <a:t> … When the sort of commitment you are talking about happens, you feel as if you’re </a:t>
            </a:r>
            <a:r>
              <a:rPr lang="en-US" sz="2300" b="1" dirty="0">
                <a:latin typeface="Verdana" panose="020B0604030504040204" pitchFamily="34" charset="0"/>
                <a:ea typeface="Verdana" panose="020B0604030504040204" pitchFamily="34" charset="0"/>
                <a:cs typeface="Verdana" panose="020B0604030504040204" pitchFamily="34" charset="0"/>
              </a:rPr>
              <a:t>fulfilling your destiny</a:t>
            </a:r>
            <a:r>
              <a:rPr lang="en-US" sz="2300" dirty="0">
                <a:latin typeface="Verdana" panose="020B0604030504040204" pitchFamily="34" charset="0"/>
                <a:ea typeface="Verdana" panose="020B0604030504040204" pitchFamily="34" charset="0"/>
                <a:cs typeface="Verdana" panose="020B0604030504040204" pitchFamily="34" charset="0"/>
              </a:rPr>
              <a:t>, but you also feel as if </a:t>
            </a:r>
            <a:r>
              <a:rPr lang="en-US" sz="2300" b="1" dirty="0">
                <a:latin typeface="Verdana" panose="020B0604030504040204" pitchFamily="34" charset="0"/>
                <a:ea typeface="Verdana" panose="020B0604030504040204" pitchFamily="34" charset="0"/>
                <a:cs typeface="Verdana" panose="020B0604030504040204" pitchFamily="34" charset="0"/>
              </a:rPr>
              <a:t>you’re freer than you’ve ever been in your life</a:t>
            </a:r>
            <a:r>
              <a:rPr lang="en-US" sz="2300" dirty="0">
                <a:latin typeface="Verdana" panose="020B0604030504040204" pitchFamily="34" charset="0"/>
                <a:ea typeface="Verdana" panose="020B0604030504040204" pitchFamily="34" charset="0"/>
                <a:cs typeface="Verdana" panose="020B0604030504040204" pitchFamily="34" charset="0"/>
              </a:rPr>
              <a:t>. It’s a huge paradox.”   													                                                                               </a:t>
            </a:r>
            <a:r>
              <a:rPr lang="en-US" sz="2300" b="1" dirty="0">
                <a:latin typeface="Verdana" panose="020B0604030504040204" pitchFamily="34" charset="0"/>
                <a:ea typeface="Verdana" panose="020B0604030504040204" pitchFamily="34" charset="0"/>
                <a:cs typeface="Verdana" panose="020B0604030504040204" pitchFamily="34" charset="0"/>
              </a:rPr>
              <a:t>Joseph Jaworski</a:t>
            </a:r>
          </a:p>
          <a:p>
            <a:pPr>
              <a:lnSpc>
                <a:spcPct val="160000"/>
              </a:lnSpc>
            </a:pPr>
            <a:endParaRPr lang="en-US" sz="2300" b="1" dirty="0">
              <a:latin typeface="Verdana" panose="020B0604030504040204" pitchFamily="34" charset="0"/>
              <a:ea typeface="Verdana" panose="020B0604030504040204" pitchFamily="34" charset="0"/>
              <a:cs typeface="Verdana" panose="020B0604030504040204" pitchFamily="34" charset="0"/>
            </a:endParaRPr>
          </a:p>
          <a:p>
            <a:pPr>
              <a:lnSpc>
                <a:spcPct val="160000"/>
              </a:lnSpc>
            </a:pPr>
            <a:r>
              <a:rPr lang="en-US" sz="2300" dirty="0">
                <a:latin typeface="Verdana" panose="020B0604030504040204" pitchFamily="34" charset="0"/>
                <a:ea typeface="Verdana" panose="020B0604030504040204" pitchFamily="34" charset="0"/>
                <a:cs typeface="Verdana" panose="020B0604030504040204" pitchFamily="34" charset="0"/>
              </a:rPr>
              <a:t>“For me, the core of </a:t>
            </a:r>
            <a:r>
              <a:rPr lang="en-US" sz="2300" dirty="0" err="1">
                <a:latin typeface="Verdana" panose="020B0604030504040204" pitchFamily="34" charset="0"/>
                <a:ea typeface="Verdana" panose="020B0604030504040204" pitchFamily="34" charset="0"/>
                <a:cs typeface="Verdana" panose="020B0604030504040204" pitchFamily="34" charset="0"/>
              </a:rPr>
              <a:t>presencing</a:t>
            </a:r>
            <a:r>
              <a:rPr lang="en-US" sz="2300" dirty="0">
                <a:latin typeface="Verdana" panose="020B0604030504040204" pitchFamily="34" charset="0"/>
                <a:ea typeface="Verdana" panose="020B0604030504040204" pitchFamily="34" charset="0"/>
                <a:cs typeface="Verdana" panose="020B0604030504040204" pitchFamily="34" charset="0"/>
              </a:rPr>
              <a:t> is waking up together – </a:t>
            </a:r>
            <a:r>
              <a:rPr lang="en-US" sz="2300" b="1" dirty="0">
                <a:latin typeface="Verdana" panose="020B0604030504040204" pitchFamily="34" charset="0"/>
                <a:ea typeface="Verdana" panose="020B0604030504040204" pitchFamily="34" charset="0"/>
                <a:cs typeface="Verdana" panose="020B0604030504040204" pitchFamily="34" charset="0"/>
              </a:rPr>
              <a:t>waking up to who we really are </a:t>
            </a:r>
            <a:r>
              <a:rPr lang="en-US" sz="2300" dirty="0">
                <a:latin typeface="Verdana" panose="020B0604030504040204" pitchFamily="34" charset="0"/>
                <a:ea typeface="Verdana" panose="020B0604030504040204" pitchFamily="34" charset="0"/>
                <a:cs typeface="Verdana" panose="020B0604030504040204" pitchFamily="34" charset="0"/>
              </a:rPr>
              <a:t>by linking with and </a:t>
            </a:r>
            <a:r>
              <a:rPr lang="en-US" sz="2300" b="1" dirty="0">
                <a:latin typeface="Verdana" panose="020B0604030504040204" pitchFamily="34" charset="0"/>
                <a:ea typeface="Verdana" panose="020B0604030504040204" pitchFamily="34" charset="0"/>
                <a:cs typeface="Verdana" panose="020B0604030504040204" pitchFamily="34" charset="0"/>
              </a:rPr>
              <a:t>acting from our highest future Self </a:t>
            </a:r>
            <a:r>
              <a:rPr lang="en-US" sz="2300" dirty="0">
                <a:latin typeface="Verdana" panose="020B0604030504040204" pitchFamily="34" charset="0"/>
                <a:ea typeface="Verdana" panose="020B0604030504040204" pitchFamily="34" charset="0"/>
                <a:cs typeface="Verdana" panose="020B0604030504040204" pitchFamily="34" charset="0"/>
              </a:rPr>
              <a:t>– and by using the </a:t>
            </a:r>
            <a:r>
              <a:rPr lang="en-US" sz="2300" b="1" dirty="0">
                <a:latin typeface="Verdana" panose="020B0604030504040204" pitchFamily="34" charset="0"/>
                <a:ea typeface="Verdana" panose="020B0604030504040204" pitchFamily="34" charset="0"/>
                <a:cs typeface="Verdana" panose="020B0604030504040204" pitchFamily="34" charset="0"/>
              </a:rPr>
              <a:t>Self as a vehicle for bringing forth new worlds</a:t>
            </a:r>
            <a:r>
              <a:rPr lang="en-US" sz="2300"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300" dirty="0">
                <a:latin typeface="Verdana" panose="020B0604030504040204" pitchFamily="34" charset="0"/>
                <a:ea typeface="Verdana" panose="020B0604030504040204" pitchFamily="34" charset="0"/>
                <a:cs typeface="Verdana" panose="020B0604030504040204" pitchFamily="34" charset="0"/>
              </a:rPr>
              <a:t>								                       </a:t>
            </a:r>
            <a:r>
              <a:rPr lang="en-US" sz="2300" b="1" dirty="0">
                <a:latin typeface="Verdana" panose="020B0604030504040204" pitchFamily="34" charset="0"/>
                <a:ea typeface="Verdana" panose="020B0604030504040204" pitchFamily="34" charset="0"/>
                <a:cs typeface="Verdana" panose="020B0604030504040204" pitchFamily="34" charset="0"/>
              </a:rPr>
              <a:t>Otto </a:t>
            </a:r>
            <a:r>
              <a:rPr lang="en-US" sz="2300" b="1" dirty="0" err="1">
                <a:latin typeface="Verdana" panose="020B0604030504040204" pitchFamily="34" charset="0"/>
                <a:ea typeface="Verdana" panose="020B0604030504040204" pitchFamily="34" charset="0"/>
                <a:cs typeface="Verdana" panose="020B0604030504040204" pitchFamily="34" charset="0"/>
              </a:rPr>
              <a:t>Scharmer</a:t>
            </a:r>
            <a:r>
              <a:rPr lang="en-US" sz="2300" b="1" dirty="0">
                <a:latin typeface="Verdana" panose="020B0604030504040204" pitchFamily="34" charset="0"/>
                <a:ea typeface="Verdana" panose="020B0604030504040204" pitchFamily="34" charset="0"/>
                <a:cs typeface="Verdana" panose="020B0604030504040204" pitchFamily="34" charset="0"/>
              </a:rPr>
              <a:t> </a:t>
            </a:r>
          </a:p>
          <a:p>
            <a:pPr algn="ctr"/>
            <a:endParaRPr lang="en-US" dirty="0"/>
          </a:p>
        </p:txBody>
      </p:sp>
    </p:spTree>
    <p:extLst>
      <p:ext uri="{BB962C8B-B14F-4D97-AF65-F5344CB8AC3E}">
        <p14:creationId xmlns:p14="http://schemas.microsoft.com/office/powerpoint/2010/main" val="150004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9B3F-FD64-C54D-A53F-1FE0EF00D80D}"/>
              </a:ext>
            </a:extLst>
          </p:cNvPr>
          <p:cNvSpPr>
            <a:spLocks noGrp="1"/>
          </p:cNvSpPr>
          <p:nvPr>
            <p:ph type="title"/>
          </p:nvPr>
        </p:nvSpPr>
        <p:spPr/>
        <p:txBody>
          <a:bodyPr>
            <a:normAutofit/>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Resources</a:t>
            </a:r>
            <a:r>
              <a:rPr lang="en-US" b="1" dirty="0">
                <a:latin typeface="Verdana" panose="020B0604030504040204" pitchFamily="34" charset="0"/>
                <a:ea typeface="Verdana" panose="020B0604030504040204" pitchFamily="34" charset="0"/>
                <a:cs typeface="Verdana" panose="020B0604030504040204" pitchFamily="34" charset="0"/>
              </a:rPr>
              <a:t> </a:t>
            </a:r>
          </a:p>
        </p:txBody>
      </p:sp>
      <p:sp>
        <p:nvSpPr>
          <p:cNvPr id="3" name="Content Placeholder 2">
            <a:extLst>
              <a:ext uri="{FF2B5EF4-FFF2-40B4-BE49-F238E27FC236}">
                <a16:creationId xmlns:a16="http://schemas.microsoft.com/office/drawing/2014/main" id="{8994CCAF-8752-384E-A164-672111D9AF92}"/>
              </a:ext>
            </a:extLst>
          </p:cNvPr>
          <p:cNvSpPr>
            <a:spLocks noGrp="1"/>
          </p:cNvSpPr>
          <p:nvPr>
            <p:ph idx="1"/>
          </p:nvPr>
        </p:nvSpPr>
        <p:spPr>
          <a:xfrm>
            <a:off x="838200" y="1524000"/>
            <a:ext cx="10515600" cy="5102578"/>
          </a:xfrm>
        </p:spPr>
        <p:txBody>
          <a:bodyPr>
            <a:normAutofit lnSpcReduction="10000"/>
          </a:bodyPr>
          <a:lstStyle/>
          <a:p>
            <a:pPr marL="0" indent="0">
              <a:buNone/>
            </a:pPr>
            <a:endParaRPr lang="en-US" sz="2000" dirty="0"/>
          </a:p>
          <a:p>
            <a:r>
              <a:rPr lang="en-US" sz="2000" dirty="0">
                <a:latin typeface="Verdana" panose="020B0604030504040204" pitchFamily="34" charset="0"/>
                <a:ea typeface="Verdana" panose="020B0604030504040204" pitchFamily="34" charset="0"/>
                <a:cs typeface="Verdana" panose="020B0604030504040204" pitchFamily="34" charset="0"/>
              </a:rPr>
              <a:t>Theory U executive summary: </a:t>
            </a:r>
            <a:r>
              <a:rPr lang="en-US" sz="2000" b="1" i="1" dirty="0">
                <a:latin typeface="Verdana" panose="020B0604030504040204" pitchFamily="34" charset="0"/>
                <a:ea typeface="Verdana" panose="020B0604030504040204" pitchFamily="34" charset="0"/>
                <a:cs typeface="Verdana" panose="020B0604030504040204" pitchFamily="34" charset="0"/>
              </a:rPr>
              <a:t>Leading from the Future as it Emerges </a:t>
            </a:r>
            <a:r>
              <a:rPr lang="en-US" sz="2000" dirty="0">
                <a:latin typeface="Verdana" panose="020B0604030504040204" pitchFamily="34" charset="0"/>
                <a:ea typeface="Verdana" panose="020B0604030504040204" pitchFamily="34" charset="0"/>
                <a:cs typeface="Verdana" panose="020B0604030504040204" pitchFamily="34" charset="0"/>
                <a:hlinkClick r:id="rId2"/>
              </a:rPr>
              <a:t>https://www.presencing.org/assets/images/theory-u/Theory_U_2pageOverview.pdf</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b="1" i="1" dirty="0">
                <a:latin typeface="Verdana" panose="020B0604030504040204" pitchFamily="34" charset="0"/>
                <a:ea typeface="Verdana" panose="020B0604030504040204" pitchFamily="34" charset="0"/>
                <a:cs typeface="Verdana" panose="020B0604030504040204" pitchFamily="34" charset="0"/>
              </a:rPr>
              <a:t>How to Escape Your Organization’s Echo Chamber </a:t>
            </a:r>
            <a:r>
              <a:rPr lang="en-US" sz="2000" dirty="0">
                <a:latin typeface="Verdana" panose="020B0604030504040204" pitchFamily="34" charset="0"/>
                <a:ea typeface="Verdana" panose="020B0604030504040204" pitchFamily="34" charset="0"/>
                <a:cs typeface="Verdana" panose="020B0604030504040204" pitchFamily="34" charset="0"/>
                <a:hlinkClick r:id="rId3"/>
              </a:rPr>
              <a:t>https://consciouscompanymedia.com/the-new-economy/how-to-escape-your-organizations-echo-chamber/</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b="1" i="1" dirty="0">
                <a:latin typeface="Verdana" panose="020B0604030504040204" pitchFamily="34" charset="0"/>
                <a:ea typeface="Verdana" panose="020B0604030504040204" pitchFamily="34" charset="0"/>
                <a:cs typeface="Verdana" panose="020B0604030504040204" pitchFamily="34" charset="0"/>
              </a:rPr>
              <a:t>Leading the Relational Inversion: From Ego to Eco</a:t>
            </a:r>
            <a:r>
              <a:rPr lang="en-US" sz="2000" i="1"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C. Otto </a:t>
            </a:r>
            <a:r>
              <a:rPr lang="en-US" sz="2000" dirty="0" err="1">
                <a:latin typeface="Verdana" panose="020B0604030504040204" pitchFamily="34" charset="0"/>
                <a:ea typeface="Verdana" panose="020B0604030504040204" pitchFamily="34" charset="0"/>
                <a:cs typeface="Verdana" panose="020B0604030504040204" pitchFamily="34" charset="0"/>
              </a:rPr>
              <a:t>Scharmer</a:t>
            </a:r>
            <a:r>
              <a:rPr lang="en-US" sz="2000" dirty="0">
                <a:latin typeface="Verdana" panose="020B0604030504040204" pitchFamily="34" charset="0"/>
                <a:ea typeface="Verdana" panose="020B0604030504040204" pitchFamily="34" charset="0"/>
                <a:cs typeface="Verdana" panose="020B0604030504040204" pitchFamily="34" charset="0"/>
              </a:rPr>
              <a:t> and Katrin </a:t>
            </a:r>
            <a:r>
              <a:rPr lang="en-US" sz="2000" dirty="0" err="1">
                <a:latin typeface="Verdana" panose="020B0604030504040204" pitchFamily="34" charset="0"/>
                <a:ea typeface="Verdana" panose="020B0604030504040204" pitchFamily="34" charset="0"/>
                <a:cs typeface="Verdana" panose="020B0604030504040204" pitchFamily="34" charset="0"/>
              </a:rPr>
              <a:t>Kaufer</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hlinkClick r:id="rId4"/>
              </a:rPr>
              <a:t>http://www.ottoscharmer.com/sites/default/files/13.2_Scharmer_and_Kaufer.pdf</a:t>
            </a:r>
            <a:r>
              <a:rPr lang="en-US" sz="2000" dirty="0">
                <a:latin typeface="Verdana" panose="020B0604030504040204" pitchFamily="34" charset="0"/>
                <a:ea typeface="Verdana" panose="020B0604030504040204" pitchFamily="34" charset="0"/>
                <a:cs typeface="Verdana" panose="020B0604030504040204" pitchFamily="34" charset="0"/>
              </a:rPr>
              <a:t> (scroll down to p.4)</a:t>
            </a:r>
          </a:p>
          <a:p>
            <a:r>
              <a:rPr lang="en-US" sz="2000" dirty="0">
                <a:latin typeface="Verdana" panose="020B0604030504040204" pitchFamily="34" charset="0"/>
                <a:ea typeface="Verdana" panose="020B0604030504040204" pitchFamily="34" charset="0"/>
                <a:cs typeface="Verdana" panose="020B0604030504040204" pitchFamily="34" charset="0"/>
              </a:rPr>
              <a:t>Peggy Holman and alia: </a:t>
            </a:r>
            <a:r>
              <a:rPr lang="en-US" sz="2000" b="1" i="1" dirty="0">
                <a:latin typeface="Verdana" panose="020B0604030504040204" pitchFamily="34" charset="0"/>
                <a:ea typeface="Verdana" panose="020B0604030504040204" pitchFamily="34" charset="0"/>
                <a:cs typeface="Verdana" panose="020B0604030504040204" pitchFamily="34" charset="0"/>
              </a:rPr>
              <a:t>The Change Handbook: Group Methods for Shaping the Future, a Compendium of Participatory Change Processes</a:t>
            </a:r>
            <a:r>
              <a:rPr lang="en-US" sz="2000" i="1" dirty="0">
                <a:latin typeface="Verdana" panose="020B0604030504040204" pitchFamily="34" charset="0"/>
                <a:ea typeface="Verdana" panose="020B0604030504040204" pitchFamily="34" charset="0"/>
                <a:cs typeface="Verdana" panose="020B0604030504040204" pitchFamily="34" charset="0"/>
              </a:rPr>
              <a:t>.</a:t>
            </a:r>
          </a:p>
          <a:p>
            <a:r>
              <a:rPr lang="en-US" sz="2000" b="1" dirty="0">
                <a:latin typeface="Verdana" panose="020B0604030504040204" pitchFamily="34" charset="0"/>
                <a:ea typeface="Verdana" panose="020B0604030504040204" pitchFamily="34" charset="0"/>
                <a:cs typeface="Verdana" panose="020B0604030504040204" pitchFamily="34" charset="0"/>
              </a:rPr>
              <a:t>Dynamic Governance (aka Sociocracy): </a:t>
            </a:r>
            <a:r>
              <a:rPr lang="en-US" sz="2000" dirty="0">
                <a:hlinkClick r:id="rId5"/>
              </a:rPr>
              <a:t>http://sociocracyforall.org/sociocracy/#4minvideo</a:t>
            </a:r>
            <a:r>
              <a:rPr lang="en-US" sz="2000" dirty="0"/>
              <a:t> and </a:t>
            </a:r>
            <a:r>
              <a:rPr lang="en-US" sz="2000" dirty="0">
                <a:hlinkClick r:id="rId6"/>
              </a:rPr>
              <a:t>http://sociocracyforall.org/resources/#articles</a:t>
            </a: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b="1" i="1" dirty="0">
              <a:latin typeface="Verdana" panose="020B0604030504040204" pitchFamily="34" charset="0"/>
              <a:ea typeface="Verdana" panose="020B0604030504040204" pitchFamily="34" charset="0"/>
              <a:cs typeface="Verdana" panose="020B0604030504040204" pitchFamily="34" charset="0"/>
            </a:endParaRPr>
          </a:p>
          <a:p>
            <a:endParaRPr lang="en-US" sz="2000" dirty="0"/>
          </a:p>
        </p:txBody>
      </p:sp>
    </p:spTree>
    <p:extLst>
      <p:ext uri="{BB962C8B-B14F-4D97-AF65-F5344CB8AC3E}">
        <p14:creationId xmlns:p14="http://schemas.microsoft.com/office/powerpoint/2010/main" val="273492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5399-A1C3-ED41-884E-02A0E0E9DB58}"/>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625EB85D-9CE7-6E40-A729-9D9CAF78211D}"/>
              </a:ext>
            </a:extLst>
          </p:cNvPr>
          <p:cNvSpPr>
            <a:spLocks noGrp="1"/>
          </p:cNvSpPr>
          <p:nvPr>
            <p:ph idx="1"/>
          </p:nvPr>
        </p:nvSpPr>
        <p:spPr>
          <a:xfrm>
            <a:off x="838200" y="530578"/>
            <a:ext cx="10515600" cy="5646385"/>
          </a:xfrm>
        </p:spPr>
        <p:txBody>
          <a:bodyPr>
            <a:normAutofit/>
          </a:bodyPr>
          <a:lstStyle/>
          <a:p>
            <a:pPr marL="0" indent="0" algn="ctr">
              <a:buNone/>
            </a:pPr>
            <a:r>
              <a:rPr lang="en-US" sz="6600" b="1" dirty="0">
                <a:solidFill>
                  <a:srgbClr val="0070C0"/>
                </a:solidFill>
                <a:latin typeface="Verdana" panose="020B0604030504040204" pitchFamily="34" charset="0"/>
                <a:ea typeface="Verdana" panose="020B0604030504040204" pitchFamily="34" charset="0"/>
                <a:cs typeface="Verdana" panose="020B0604030504040204" pitchFamily="34" charset="0"/>
              </a:rPr>
              <a:t>III Multi Scale Logic</a:t>
            </a:r>
          </a:p>
          <a:p>
            <a:pPr marL="0" indent="0" algn="ctr">
              <a:buNone/>
            </a:pPr>
            <a:endParaRPr lang="en-US" sz="6600" b="1" dirty="0">
              <a:solidFill>
                <a:srgbClr val="0070C0"/>
              </a:solidFill>
              <a:latin typeface="Lucida Handwriting" panose="03010101010101010101" pitchFamily="66" charset="77"/>
            </a:endParaRPr>
          </a:p>
          <a:p>
            <a:pPr marL="0" indent="0" algn="ctr">
              <a:buNone/>
            </a:pPr>
            <a:r>
              <a:rPr lang="en-US" sz="5400" b="1" dirty="0">
                <a:solidFill>
                  <a:srgbClr val="0070C0"/>
                </a:solidFill>
                <a:latin typeface="Lucida Handwriting" panose="03010101010101010101" pitchFamily="66" charset="77"/>
              </a:rPr>
              <a:t>A New Way of</a:t>
            </a:r>
          </a:p>
          <a:p>
            <a:pPr marL="0" indent="0" algn="ctr">
              <a:buNone/>
            </a:pPr>
            <a:r>
              <a:rPr lang="en-US" sz="5400" b="1" dirty="0">
                <a:solidFill>
                  <a:srgbClr val="0070C0"/>
                </a:solidFill>
                <a:latin typeface="Lucida Handwriting" panose="03010101010101010101" pitchFamily="66" charset="77"/>
              </a:rPr>
              <a:t> Working at All Scales</a:t>
            </a:r>
          </a:p>
          <a:p>
            <a:pPr marL="0" indent="0" algn="ctr">
              <a:buNone/>
            </a:pPr>
            <a:endParaRPr lang="en-US" sz="5400" b="1" dirty="0">
              <a:solidFill>
                <a:srgbClr val="0070C0"/>
              </a:solidFill>
              <a:latin typeface="Lucida Handwriting" panose="03010101010101010101" pitchFamily="66" charset="77"/>
            </a:endParaRPr>
          </a:p>
          <a:p>
            <a:pPr marL="0" indent="0" algn="ctr">
              <a:buNone/>
            </a:pPr>
            <a:r>
              <a:rPr lang="en-US" sz="5400" b="1" dirty="0">
                <a:solidFill>
                  <a:srgbClr val="00B050"/>
                </a:solidFill>
                <a:latin typeface="Lucida Handwriting" panose="03010101010101010101" pitchFamily="66" charset="77"/>
              </a:rPr>
              <a:t>Be  Daring</a:t>
            </a:r>
            <a:endParaRPr lang="en-US" sz="5400" dirty="0">
              <a:solidFill>
                <a:srgbClr val="00B050"/>
              </a:solidFill>
            </a:endParaRPr>
          </a:p>
        </p:txBody>
      </p:sp>
    </p:spTree>
    <p:extLst>
      <p:ext uri="{BB962C8B-B14F-4D97-AF65-F5344CB8AC3E}">
        <p14:creationId xmlns:p14="http://schemas.microsoft.com/office/powerpoint/2010/main" val="7019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E9C-DC84-2842-9EA3-DCE7961E320C}"/>
              </a:ext>
            </a:extLst>
          </p:cNvPr>
          <p:cNvSpPr>
            <a:spLocks noGrp="1"/>
          </p:cNvSpPr>
          <p:nvPr>
            <p:ph type="title"/>
          </p:nvPr>
        </p:nvSpPr>
        <p:spPr/>
        <p:txBody>
          <a:bodyPr/>
          <a:lstStyle/>
          <a:p>
            <a:pPr algn="ct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Live at Ease with Paradox </a:t>
            </a:r>
            <a:b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and Change</a:t>
            </a:r>
          </a:p>
        </p:txBody>
      </p:sp>
      <p:sp>
        <p:nvSpPr>
          <p:cNvPr id="3" name="Content Placeholder 2">
            <a:extLst>
              <a:ext uri="{FF2B5EF4-FFF2-40B4-BE49-F238E27FC236}">
                <a16:creationId xmlns:a16="http://schemas.microsoft.com/office/drawing/2014/main" id="{753AB317-C836-AC48-9D10-6C1FCE690D56}"/>
              </a:ext>
            </a:extLst>
          </p:cNvPr>
          <p:cNvSpPr>
            <a:spLocks noGrp="1"/>
          </p:cNvSpPr>
          <p:nvPr>
            <p:ph idx="1"/>
          </p:nvPr>
        </p:nvSpPr>
        <p:spPr>
          <a:xfrm>
            <a:off x="838200" y="1825625"/>
            <a:ext cx="10515600" cy="4667250"/>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Reconcile:</a:t>
            </a:r>
            <a:r>
              <a:rPr lang="en-US"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 Collaboration</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 Entrepreneurial spirit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 Coordination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 Self-organization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 Order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 Chaos </a:t>
            </a:r>
          </a:p>
        </p:txBody>
      </p:sp>
    </p:spTree>
    <p:extLst>
      <p:ext uri="{BB962C8B-B14F-4D97-AF65-F5344CB8AC3E}">
        <p14:creationId xmlns:p14="http://schemas.microsoft.com/office/powerpoint/2010/main" val="869835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204F-7439-164F-87DB-73EE376896B6}"/>
              </a:ext>
            </a:extLst>
          </p:cNvPr>
          <p:cNvSpPr>
            <a:spLocks noGrp="1"/>
          </p:cNvSpPr>
          <p:nvPr>
            <p:ph type="title"/>
          </p:nvPr>
        </p:nvSpPr>
        <p:spPr/>
        <p:txBody>
          <a:bodyPr/>
          <a:lstStyle/>
          <a:p>
            <a:pPr algn="ctr"/>
            <a:r>
              <a:rPr lang="en-US"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Socially Generative Networks</a:t>
            </a:r>
            <a:endParaRPr lang="en-US" dirty="0"/>
          </a:p>
        </p:txBody>
      </p:sp>
      <p:sp>
        <p:nvSpPr>
          <p:cNvPr id="3" name="Content Placeholder 2">
            <a:extLst>
              <a:ext uri="{FF2B5EF4-FFF2-40B4-BE49-F238E27FC236}">
                <a16:creationId xmlns:a16="http://schemas.microsoft.com/office/drawing/2014/main" id="{22BC72A0-3A8D-4D47-800C-71E4E8F97D34}"/>
              </a:ext>
            </a:extLst>
          </p:cNvPr>
          <p:cNvSpPr>
            <a:spLocks noGrp="1"/>
          </p:cNvSpPr>
          <p:nvPr>
            <p:ph idx="1"/>
          </p:nvPr>
        </p:nvSpPr>
        <p:spPr/>
        <p:txBody>
          <a:bodyPr>
            <a:normAutofit/>
          </a:bodyPr>
          <a:lstStyle/>
          <a:p>
            <a:pPr lvl="0"/>
            <a:endParaRPr lang="en-US" sz="2000" u="sng" dirty="0">
              <a:latin typeface="Verdana" panose="020B0604030504040204" pitchFamily="34" charset="0"/>
              <a:ea typeface="Verdana" panose="020B0604030504040204" pitchFamily="34" charset="0"/>
              <a:cs typeface="Verdana" panose="020B0604030504040204" pitchFamily="34" charset="0"/>
            </a:endParaRPr>
          </a:p>
          <a:p>
            <a:pPr lvl="0"/>
            <a:r>
              <a:rPr lang="en-US" sz="2000" u="sng" dirty="0">
                <a:latin typeface="Verdana" panose="020B0604030504040204" pitchFamily="34" charset="0"/>
                <a:ea typeface="Verdana" panose="020B0604030504040204" pitchFamily="34" charset="0"/>
                <a:cs typeface="Verdana" panose="020B0604030504040204" pitchFamily="34" charset="0"/>
              </a:rPr>
              <a:t>Systems Thinking</a:t>
            </a:r>
            <a:r>
              <a:rPr lang="en-US" sz="2000" dirty="0">
                <a:latin typeface="Verdana" panose="020B0604030504040204" pitchFamily="34" charset="0"/>
                <a:ea typeface="Verdana" panose="020B0604030504040204" pitchFamily="34" charset="0"/>
                <a:cs typeface="Verdana" panose="020B0604030504040204" pitchFamily="34" charset="0"/>
              </a:rPr>
              <a:t> Approach</a:t>
            </a:r>
          </a:p>
          <a:p>
            <a:pPr lvl="0"/>
            <a:r>
              <a:rPr lang="en-US" sz="2000" dirty="0">
                <a:latin typeface="Verdana" panose="020B0604030504040204" pitchFamily="34" charset="0"/>
                <a:ea typeface="Verdana" panose="020B0604030504040204" pitchFamily="34" charset="0"/>
                <a:cs typeface="Verdana" panose="020B0604030504040204" pitchFamily="34" charset="0"/>
              </a:rPr>
              <a:t>Reliance on </a:t>
            </a:r>
            <a:r>
              <a:rPr lang="en-US" sz="2000" u="sng" dirty="0">
                <a:latin typeface="Verdana" panose="020B0604030504040204" pitchFamily="34" charset="0"/>
                <a:ea typeface="Verdana" panose="020B0604030504040204" pitchFamily="34" charset="0"/>
                <a:cs typeface="Verdana" panose="020B0604030504040204" pitchFamily="34" charset="0"/>
              </a:rPr>
              <a:t>Emergence</a:t>
            </a:r>
            <a:r>
              <a:rPr lang="en-US" sz="2000" dirty="0">
                <a:latin typeface="Verdana" panose="020B0604030504040204" pitchFamily="34" charset="0"/>
                <a:ea typeface="Verdana" panose="020B0604030504040204" pitchFamily="34" charset="0"/>
                <a:cs typeface="Verdana" panose="020B0604030504040204" pitchFamily="34" charset="0"/>
              </a:rPr>
              <a:t>: “an unplanned and uncontrollable process in which properties such as capacity emerge from the complex interactions among all actors in the system and produce characteristics not found in any of the elements of the system.” </a:t>
            </a:r>
          </a:p>
          <a:p>
            <a:pPr lvl="0"/>
            <a:r>
              <a:rPr lang="en-US" sz="2000" dirty="0">
                <a:latin typeface="Verdana" panose="020B0604030504040204" pitchFamily="34" charset="0"/>
                <a:ea typeface="Verdana" panose="020B0604030504040204" pitchFamily="34" charset="0"/>
                <a:cs typeface="Verdana" panose="020B0604030504040204" pitchFamily="34" charset="0"/>
              </a:rPr>
              <a:t>Encouraging </a:t>
            </a:r>
            <a:r>
              <a:rPr lang="en-US" sz="2000" u="sng" dirty="0">
                <a:latin typeface="Verdana" panose="020B0604030504040204" pitchFamily="34" charset="0"/>
                <a:ea typeface="Verdana" panose="020B0604030504040204" pitchFamily="34" charset="0"/>
                <a:cs typeface="Verdana" panose="020B0604030504040204" pitchFamily="34" charset="0"/>
              </a:rPr>
              <a:t>self-organizing</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0"/>
            <a:r>
              <a:rPr lang="en-US" sz="2000" u="sng" dirty="0">
                <a:latin typeface="Verdana" panose="020B0604030504040204" pitchFamily="34" charset="0"/>
                <a:ea typeface="Verdana" panose="020B0604030504040204" pitchFamily="34" charset="0"/>
                <a:cs typeface="Verdana" panose="020B0604030504040204" pitchFamily="34" charset="0"/>
              </a:rPr>
              <a:t>Multi-scale</a:t>
            </a:r>
            <a:r>
              <a:rPr lang="en-US" sz="2000" dirty="0">
                <a:latin typeface="Verdana" panose="020B0604030504040204" pitchFamily="34" charset="0"/>
                <a:ea typeface="Verdana" panose="020B0604030504040204" pitchFamily="34" charset="0"/>
                <a:cs typeface="Verdana" panose="020B0604030504040204" pitchFamily="34" charset="0"/>
              </a:rPr>
              <a:t> level of activity</a:t>
            </a:r>
          </a:p>
          <a:p>
            <a:pPr lvl="0"/>
            <a:r>
              <a:rPr lang="en-US" sz="2000" u="sng" dirty="0">
                <a:latin typeface="Verdana" panose="020B0604030504040204" pitchFamily="34" charset="0"/>
                <a:ea typeface="Verdana" panose="020B0604030504040204" pitchFamily="34" charset="0"/>
                <a:cs typeface="Verdana" panose="020B0604030504040204" pitchFamily="34" charset="0"/>
              </a:rPr>
              <a:t>Stewardship</a:t>
            </a:r>
            <a:r>
              <a:rPr lang="en-US" sz="2000" dirty="0">
                <a:latin typeface="Verdana" panose="020B0604030504040204" pitchFamily="34" charset="0"/>
                <a:ea typeface="Verdana" panose="020B0604030504040204" pitchFamily="34" charset="0"/>
                <a:cs typeface="Verdana" panose="020B0604030504040204" pitchFamily="34" charset="0"/>
              </a:rPr>
              <a:t> </a:t>
            </a:r>
          </a:p>
          <a:p>
            <a:pPr lvl="1"/>
            <a:r>
              <a:rPr lang="en-US" sz="2000" u="sng" dirty="0">
                <a:latin typeface="Verdana" panose="020B0604030504040204" pitchFamily="34" charset="0"/>
                <a:ea typeface="Verdana" panose="020B0604030504040204" pitchFamily="34" charset="0"/>
                <a:cs typeface="Verdana" panose="020B0604030504040204" pitchFamily="34" charset="0"/>
              </a:rPr>
              <a:t>Sense and respond </a:t>
            </a:r>
            <a:r>
              <a:rPr lang="en-US" sz="2000" dirty="0">
                <a:latin typeface="Verdana" panose="020B0604030504040204" pitchFamily="34" charset="0"/>
                <a:ea typeface="Verdana" panose="020B0604030504040204" pitchFamily="34" charset="0"/>
                <a:cs typeface="Verdana" panose="020B0604030504040204" pitchFamily="34" charset="0"/>
              </a:rPr>
              <a:t>approach to planning</a:t>
            </a:r>
          </a:p>
          <a:p>
            <a:pPr lvl="1"/>
            <a:r>
              <a:rPr lang="en-US" sz="2000" u="sng" dirty="0">
                <a:latin typeface="Verdana" panose="020B0604030504040204" pitchFamily="34" charset="0"/>
                <a:ea typeface="Verdana" panose="020B0604030504040204" pitchFamily="34" charset="0"/>
                <a:cs typeface="Verdana" panose="020B0604030504040204" pitchFamily="34" charset="0"/>
              </a:rPr>
              <a:t>Encourage </a:t>
            </a:r>
            <a:r>
              <a:rPr lang="en-US" sz="2000" u="sng" dirty="0" err="1">
                <a:latin typeface="Verdana" panose="020B0604030504040204" pitchFamily="34" charset="0"/>
                <a:ea typeface="Verdana" panose="020B0604030504040204" pitchFamily="34" charset="0"/>
                <a:cs typeface="Verdana" panose="020B0604030504040204" pitchFamily="34" charset="0"/>
              </a:rPr>
              <a:t>leaderfulness</a:t>
            </a:r>
            <a:r>
              <a:rPr lang="en-US" sz="2000" dirty="0">
                <a:latin typeface="Verdana" panose="020B0604030504040204" pitchFamily="34" charset="0"/>
                <a:ea typeface="Verdana" panose="020B0604030504040204" pitchFamily="34" charset="0"/>
                <a:cs typeface="Verdana" panose="020B0604030504040204" pitchFamily="34" charset="0"/>
              </a:rPr>
              <a:t> throughout the network</a:t>
            </a:r>
          </a:p>
          <a:p>
            <a:pPr lvl="0"/>
            <a:r>
              <a:rPr lang="en-US" sz="2000" dirty="0">
                <a:latin typeface="Verdana" panose="020B0604030504040204" pitchFamily="34" charset="0"/>
                <a:ea typeface="Verdana" panose="020B0604030504040204" pitchFamily="34" charset="0"/>
                <a:cs typeface="Verdana" panose="020B0604030504040204" pitchFamily="34" charset="0"/>
              </a:rPr>
              <a:t>Inclusion of </a:t>
            </a:r>
            <a:r>
              <a:rPr lang="en-US" sz="2000" u="sng" dirty="0">
                <a:latin typeface="Verdana" panose="020B0604030504040204" pitchFamily="34" charset="0"/>
                <a:ea typeface="Verdana" panose="020B0604030504040204" pitchFamily="34" charset="0"/>
                <a:cs typeface="Verdana" panose="020B0604030504040204" pitchFamily="34" charset="0"/>
              </a:rPr>
              <a:t>more than one sector</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50991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7136-65B5-9045-9CFE-42B4C215AFC5}"/>
              </a:ext>
            </a:extLst>
          </p:cNvPr>
          <p:cNvSpPr>
            <a:spLocks noGrp="1"/>
          </p:cNvSpPr>
          <p:nvPr>
            <p:ph type="title"/>
          </p:nvPr>
        </p:nvSpPr>
        <p:spPr/>
        <p:txBody>
          <a:bodyPr>
            <a:normAutofit/>
          </a:bodyPr>
          <a:lstStyle/>
          <a:p>
            <a:pPr algn="ctr"/>
            <a:r>
              <a:rPr lang="en-US" sz="6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VT Farm to Plate (F2P) </a:t>
            </a:r>
          </a:p>
        </p:txBody>
      </p:sp>
      <p:pic>
        <p:nvPicPr>
          <p:cNvPr id="1026" name="Picture 2" descr="Image result for vt farm to plate jobs">
            <a:hlinkClick r:id="rId2"/>
            <a:extLst>
              <a:ext uri="{FF2B5EF4-FFF2-40B4-BE49-F238E27FC236}">
                <a16:creationId xmlns:a16="http://schemas.microsoft.com/office/drawing/2014/main" id="{A3A67AB0-DF5A-6A44-91DD-8B228ECCEE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07731" y="1476887"/>
            <a:ext cx="4776537" cy="50896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C497A8B-A0EF-664B-BD50-9493FD809299}"/>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2284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2002-65D8-484B-885D-32AD104667A0}"/>
              </a:ext>
            </a:extLst>
          </p:cNvPr>
          <p:cNvSpPr>
            <a:spLocks noGrp="1"/>
          </p:cNvSpPr>
          <p:nvPr>
            <p:ph type="title"/>
          </p:nvPr>
        </p:nvSpPr>
        <p:spPr>
          <a:xfrm>
            <a:off x="839570" y="365126"/>
            <a:ext cx="10512862" cy="729747"/>
          </a:xfrm>
        </p:spPr>
        <p:txBody>
          <a:bodyPr>
            <a:noAutofit/>
          </a:bodyPr>
          <a:lstStyle/>
          <a:p>
            <a:pPr algn="ctr"/>
            <a:r>
              <a:rPr lang="en-US" sz="54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F2P Results </a:t>
            </a:r>
            <a:endParaRPr lang="en-US" sz="5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3612C7C4-C384-8A41-9D3E-3763B503C883}"/>
              </a:ext>
            </a:extLst>
          </p:cNvPr>
          <p:cNvSpPr>
            <a:spLocks noGrp="1"/>
          </p:cNvSpPr>
          <p:nvPr>
            <p:ph idx="1"/>
          </p:nvPr>
        </p:nvSpPr>
        <p:spPr>
          <a:xfrm>
            <a:off x="839570" y="1094874"/>
            <a:ext cx="10512862" cy="5398000"/>
          </a:xfrm>
        </p:spPr>
        <p:txBody>
          <a:bodyPr>
            <a:normAutofit/>
          </a:bodyPr>
          <a:lstStyle/>
          <a:p>
            <a:pPr marL="0" indent="0">
              <a:buNone/>
            </a:pPr>
            <a:r>
              <a:rPr lang="en-US" dirty="0"/>
              <a:t>  </a:t>
            </a:r>
            <a:r>
              <a:rPr lang="en-US" u="sng" dirty="0"/>
              <a:t>From 2009 to 2014 </a:t>
            </a:r>
            <a:r>
              <a:rPr lang="en-US" dirty="0"/>
              <a:t>the work of the Farm to Plate network:</a:t>
            </a:r>
          </a:p>
          <a:p>
            <a:r>
              <a:rPr lang="en-US" dirty="0"/>
              <a:t>added some </a:t>
            </a:r>
            <a:r>
              <a:rPr lang="en-US" u="sng" dirty="0"/>
              <a:t>2,162 jobs </a:t>
            </a:r>
            <a:r>
              <a:rPr lang="en-US" dirty="0"/>
              <a:t>and </a:t>
            </a:r>
            <a:r>
              <a:rPr lang="en-US" u="sng" dirty="0"/>
              <a:t>199 establishments</a:t>
            </a:r>
          </a:p>
          <a:p>
            <a:pPr marL="0" indent="0">
              <a:buNone/>
            </a:pPr>
            <a:r>
              <a:rPr lang="en-US" dirty="0"/>
              <a:t> </a:t>
            </a:r>
          </a:p>
          <a:p>
            <a:r>
              <a:rPr lang="en-US" u="sng" dirty="0"/>
              <a:t>decreased food insecurity </a:t>
            </a:r>
            <a:r>
              <a:rPr lang="en-US" dirty="0"/>
              <a:t>in the state for the first time since the Great Recession</a:t>
            </a:r>
          </a:p>
          <a:p>
            <a:pPr marL="0" indent="0">
              <a:buNone/>
            </a:pPr>
            <a:endParaRPr lang="en-US" dirty="0"/>
          </a:p>
          <a:p>
            <a:r>
              <a:rPr lang="en-US" u="sng" dirty="0"/>
              <a:t>expanded</a:t>
            </a:r>
            <a:r>
              <a:rPr lang="en-US" dirty="0"/>
              <a:t> number of </a:t>
            </a:r>
            <a:r>
              <a:rPr lang="en-US" u="sng" dirty="0"/>
              <a:t>food hubs/incubators </a:t>
            </a:r>
            <a:r>
              <a:rPr lang="en-US" dirty="0"/>
              <a:t>in the state</a:t>
            </a:r>
          </a:p>
          <a:p>
            <a:pPr marL="0" indent="0">
              <a:buNone/>
            </a:pPr>
            <a:endParaRPr lang="en-US" dirty="0"/>
          </a:p>
          <a:p>
            <a:r>
              <a:rPr lang="en-US" dirty="0"/>
              <a:t>thanks to the work of </a:t>
            </a:r>
            <a:r>
              <a:rPr lang="en-US" u="sng" dirty="0"/>
              <a:t>F2P’s Meat Processing Task Force</a:t>
            </a:r>
            <a:r>
              <a:rPr lang="en-US" dirty="0"/>
              <a:t>, launched in 2011, </a:t>
            </a:r>
            <a:r>
              <a:rPr lang="en-US" u="sng" dirty="0"/>
              <a:t>opened five new slaughter houses</a:t>
            </a:r>
            <a:r>
              <a:rPr lang="en-US" dirty="0"/>
              <a:t> and </a:t>
            </a:r>
            <a:r>
              <a:rPr lang="en-US" u="sng" dirty="0"/>
              <a:t>two new processing-only facilities</a:t>
            </a:r>
          </a:p>
          <a:p>
            <a:endParaRPr lang="en-US" dirty="0"/>
          </a:p>
        </p:txBody>
      </p:sp>
    </p:spTree>
    <p:extLst>
      <p:ext uri="{BB962C8B-B14F-4D97-AF65-F5344CB8AC3E}">
        <p14:creationId xmlns:p14="http://schemas.microsoft.com/office/powerpoint/2010/main" val="72730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1CC7-39DB-B14C-90D4-F67E9E24D2DE}"/>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F2P Results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70BCC92F-1946-4342-8EA7-DA1B7BF8A268}"/>
              </a:ext>
            </a:extLst>
          </p:cNvPr>
          <p:cNvSpPr>
            <a:spLocks noGrp="1"/>
          </p:cNvSpPr>
          <p:nvPr>
            <p:ph idx="1"/>
          </p:nvPr>
        </p:nvSpPr>
        <p:spPr/>
        <p:txBody>
          <a:bodyPr>
            <a:normAutofit lnSpcReduction="10000"/>
          </a:bodyPr>
          <a:lstStyle/>
          <a:p>
            <a:r>
              <a:rPr lang="en-US" sz="2600" dirty="0">
                <a:latin typeface="Verdana" panose="020B0604030504040204" pitchFamily="34" charset="0"/>
                <a:ea typeface="Verdana" panose="020B0604030504040204" pitchFamily="34" charset="0"/>
                <a:cs typeface="Verdana" panose="020B0604030504040204" pitchFamily="34" charset="0"/>
              </a:rPr>
              <a:t>provided financing and </a:t>
            </a:r>
            <a:r>
              <a:rPr lang="en-US" sz="2600" u="sng" dirty="0">
                <a:latin typeface="Verdana" panose="020B0604030504040204" pitchFamily="34" charset="0"/>
                <a:ea typeface="Verdana" panose="020B0604030504040204" pitchFamily="34" charset="0"/>
                <a:cs typeface="Verdana" panose="020B0604030504040204" pitchFamily="34" charset="0"/>
              </a:rPr>
              <a:t>access to solar</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u="sng" dirty="0">
                <a:latin typeface="Verdana" panose="020B0604030504040204" pitchFamily="34" charset="0"/>
                <a:ea typeface="Verdana" panose="020B0604030504040204" pitchFamily="34" charset="0"/>
                <a:cs typeface="Verdana" panose="020B0604030504040204" pitchFamily="34" charset="0"/>
              </a:rPr>
              <a:t>wind energy</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u="sng" dirty="0">
                <a:latin typeface="Verdana" panose="020B0604030504040204" pitchFamily="34" charset="0"/>
                <a:ea typeface="Verdana" panose="020B0604030504040204" pitchFamily="34" charset="0"/>
                <a:cs typeface="Verdana" panose="020B0604030504040204" pitchFamily="34" charset="0"/>
              </a:rPr>
              <a:t>methane digestors</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u="sng" dirty="0">
                <a:latin typeface="Verdana" panose="020B0604030504040204" pitchFamily="34" charset="0"/>
                <a:ea typeface="Verdana" panose="020B0604030504040204" pitchFamily="34" charset="0"/>
                <a:cs typeface="Verdana" panose="020B0604030504040204" pitchFamily="34" charset="0"/>
              </a:rPr>
              <a:t>biomass heaters</a:t>
            </a:r>
            <a:r>
              <a:rPr lang="en-US" sz="2600" dirty="0">
                <a:latin typeface="Verdana" panose="020B0604030504040204" pitchFamily="34" charset="0"/>
                <a:ea typeface="Verdana" panose="020B0604030504040204" pitchFamily="34" charset="0"/>
                <a:cs typeface="Verdana" panose="020B0604030504040204" pitchFamily="34" charset="0"/>
              </a:rPr>
              <a:t> to farms in VT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dirty="0">
                <a:latin typeface="Verdana" panose="020B0604030504040204" pitchFamily="34" charset="0"/>
                <a:ea typeface="Verdana" panose="020B0604030504040204" pitchFamily="34" charset="0"/>
                <a:cs typeface="Verdana" panose="020B0604030504040204" pitchFamily="34" charset="0"/>
              </a:rPr>
              <a:t>expanded pallet of </a:t>
            </a:r>
            <a:r>
              <a:rPr lang="en-US" sz="2600" u="sng" dirty="0">
                <a:latin typeface="Verdana" panose="020B0604030504040204" pitchFamily="34" charset="0"/>
                <a:ea typeface="Verdana" panose="020B0604030504040204" pitchFamily="34" charset="0"/>
                <a:cs typeface="Verdana" panose="020B0604030504040204" pitchFamily="34" charset="0"/>
              </a:rPr>
              <a:t>loans and financing options</a:t>
            </a:r>
            <a:r>
              <a:rPr lang="en-US" sz="2600" dirty="0">
                <a:latin typeface="Verdana" panose="020B0604030504040204" pitchFamily="34" charset="0"/>
                <a:ea typeface="Verdana" panose="020B0604030504040204" pitchFamily="34" charset="0"/>
                <a:cs typeface="Verdana" panose="020B0604030504040204" pitchFamily="34" charset="0"/>
              </a:rPr>
              <a:t> to new food related initiatives</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dirty="0">
                <a:latin typeface="Verdana" panose="020B0604030504040204" pitchFamily="34" charset="0"/>
                <a:ea typeface="Verdana" panose="020B0604030504040204" pitchFamily="34" charset="0"/>
                <a:cs typeface="Verdana" panose="020B0604030504040204" pitchFamily="34" charset="0"/>
              </a:rPr>
              <a:t>After 5 years, members report:</a:t>
            </a:r>
          </a:p>
          <a:p>
            <a:r>
              <a:rPr lang="en-US" sz="2600" b="1" dirty="0">
                <a:latin typeface="Verdana" panose="020B0604030504040204" pitchFamily="34" charset="0"/>
                <a:ea typeface="Verdana" panose="020B0604030504040204" pitchFamily="34" charset="0"/>
                <a:cs typeface="Verdana" panose="020B0604030504040204" pitchFamily="34" charset="0"/>
              </a:rPr>
              <a:t>75%: </a:t>
            </a:r>
            <a:r>
              <a:rPr lang="en-US" sz="2600" u="sng" dirty="0">
                <a:latin typeface="Verdana" panose="020B0604030504040204" pitchFamily="34" charset="0"/>
                <a:ea typeface="Verdana" panose="020B0604030504040204" pitchFamily="34" charset="0"/>
                <a:cs typeface="Verdana" panose="020B0604030504040204" pitchFamily="34" charset="0"/>
              </a:rPr>
              <a:t>network helps advance their goals </a:t>
            </a:r>
          </a:p>
          <a:p>
            <a:r>
              <a:rPr lang="en-US" sz="2600" b="1" dirty="0">
                <a:latin typeface="Verdana" panose="020B0604030504040204" pitchFamily="34" charset="0"/>
                <a:ea typeface="Verdana" panose="020B0604030504040204" pitchFamily="34" charset="0"/>
                <a:cs typeface="Verdana" panose="020B0604030504040204" pitchFamily="34" charset="0"/>
              </a:rPr>
              <a:t>75% </a:t>
            </a:r>
            <a:r>
              <a:rPr lang="en-US" sz="2600" dirty="0">
                <a:latin typeface="Verdana" panose="020B0604030504040204" pitchFamily="34" charset="0"/>
                <a:ea typeface="Verdana" panose="020B0604030504040204" pitchFamily="34" charset="0"/>
                <a:cs typeface="Verdana" panose="020B0604030504040204" pitchFamily="34" charset="0"/>
              </a:rPr>
              <a:t>are </a:t>
            </a:r>
            <a:r>
              <a:rPr lang="en-US" sz="2600" u="sng" dirty="0">
                <a:latin typeface="Verdana" panose="020B0604030504040204" pitchFamily="34" charset="0"/>
                <a:ea typeface="Verdana" panose="020B0604030504040204" pitchFamily="34" charset="0"/>
                <a:cs typeface="Verdana" panose="020B0604030504040204" pitchFamily="34" charset="0"/>
              </a:rPr>
              <a:t>building new relationships</a:t>
            </a: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b="1" dirty="0">
                <a:latin typeface="Verdana" panose="020B0604030504040204" pitchFamily="34" charset="0"/>
                <a:ea typeface="Verdana" panose="020B0604030504040204" pitchFamily="34" charset="0"/>
                <a:cs typeface="Verdana" panose="020B0604030504040204" pitchFamily="34" charset="0"/>
              </a:rPr>
              <a:t>80%</a:t>
            </a:r>
            <a:r>
              <a:rPr lang="en-US" sz="2600" dirty="0">
                <a:latin typeface="Verdana" panose="020B0604030504040204" pitchFamily="34" charset="0"/>
                <a:ea typeface="Verdana" panose="020B0604030504040204" pitchFamily="34" charset="0"/>
                <a:cs typeface="Verdana" panose="020B0604030504040204" pitchFamily="34" charset="0"/>
              </a:rPr>
              <a:t> are </a:t>
            </a:r>
            <a:r>
              <a:rPr lang="en-US" sz="2600" u="sng" dirty="0">
                <a:latin typeface="Verdana" panose="020B0604030504040204" pitchFamily="34" charset="0"/>
                <a:ea typeface="Verdana" panose="020B0604030504040204" pitchFamily="34" charset="0"/>
                <a:cs typeface="Verdana" panose="020B0604030504040204" pitchFamily="34" charset="0"/>
              </a:rPr>
              <a:t>strengthening existing relationships </a:t>
            </a:r>
          </a:p>
          <a:p>
            <a:endParaRPr lang="en-US" dirty="0"/>
          </a:p>
        </p:txBody>
      </p:sp>
    </p:spTree>
    <p:extLst>
      <p:ext uri="{BB962C8B-B14F-4D97-AF65-F5344CB8AC3E}">
        <p14:creationId xmlns:p14="http://schemas.microsoft.com/office/powerpoint/2010/main" val="64593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4683-A020-9A4F-BD76-9555A6A28FED}"/>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Network: Scattered Emergence</a:t>
            </a:r>
          </a:p>
        </p:txBody>
      </p:sp>
      <p:sp>
        <p:nvSpPr>
          <p:cNvPr id="3" name="Content Placeholder 2">
            <a:extLst>
              <a:ext uri="{FF2B5EF4-FFF2-40B4-BE49-F238E27FC236}">
                <a16:creationId xmlns:a16="http://schemas.microsoft.com/office/drawing/2014/main" id="{96C6CE1D-A8BA-A84C-9FF1-6F710D3268FC}"/>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DF301DA4-8034-9F4C-9AF0-955CCE03390D}"/>
              </a:ext>
            </a:extLst>
          </p:cNvPr>
          <p:cNvPicPr>
            <a:picLocks noChangeAspect="1"/>
          </p:cNvPicPr>
          <p:nvPr/>
        </p:nvPicPr>
        <p:blipFill>
          <a:blip r:embed="rId2"/>
          <a:stretch>
            <a:fillRect/>
          </a:stretch>
        </p:blipFill>
        <p:spPr>
          <a:xfrm>
            <a:off x="2599077" y="1821894"/>
            <a:ext cx="6993846" cy="4670980"/>
          </a:xfrm>
          <a:prstGeom prst="rect">
            <a:avLst/>
          </a:prstGeom>
        </p:spPr>
      </p:pic>
    </p:spTree>
    <p:extLst>
      <p:ext uri="{BB962C8B-B14F-4D97-AF65-F5344CB8AC3E}">
        <p14:creationId xmlns:p14="http://schemas.microsoft.com/office/powerpoint/2010/main" val="375353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AE79-FDEE-FD40-A9E7-ECF01664D960}"/>
              </a:ext>
            </a:extLst>
          </p:cNvPr>
          <p:cNvSpPr>
            <a:spLocks noGrp="1"/>
          </p:cNvSpPr>
          <p:nvPr>
            <p:ph type="title"/>
          </p:nvPr>
        </p:nvSpPr>
        <p:spPr/>
        <p:txBody>
          <a:bodyPr>
            <a:normAutofit fontScale="90000"/>
          </a:bodyPr>
          <a:lstStyle/>
          <a:p>
            <a:pPr algn="ctr"/>
            <a:r>
              <a:rPr lang="en-US" sz="6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Hub and Spoke Network</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a:extLst>
              <a:ext uri="{FF2B5EF4-FFF2-40B4-BE49-F238E27FC236}">
                <a16:creationId xmlns:a16="http://schemas.microsoft.com/office/drawing/2014/main" id="{F1E5288F-9830-AA42-9F00-AA262A8C2FB3}"/>
              </a:ext>
            </a:extLst>
          </p:cNvPr>
          <p:cNvPicPr>
            <a:picLocks noGrp="1" noChangeAspect="1"/>
          </p:cNvPicPr>
          <p:nvPr>
            <p:ph idx="1"/>
          </p:nvPr>
        </p:nvPicPr>
        <p:blipFill>
          <a:blip r:embed="rId2"/>
          <a:stretch>
            <a:fillRect/>
          </a:stretch>
        </p:blipFill>
        <p:spPr>
          <a:xfrm>
            <a:off x="2728351" y="1690689"/>
            <a:ext cx="6735298" cy="4958956"/>
          </a:xfrm>
        </p:spPr>
      </p:pic>
    </p:spTree>
    <p:extLst>
      <p:ext uri="{BB962C8B-B14F-4D97-AF65-F5344CB8AC3E}">
        <p14:creationId xmlns:p14="http://schemas.microsoft.com/office/powerpoint/2010/main" val="238998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F86E-4FD8-3A47-8A71-92BDFABAD628}"/>
              </a:ext>
            </a:extLst>
          </p:cNvPr>
          <p:cNvSpPr>
            <a:spLocks noGrp="1"/>
          </p:cNvSpPr>
          <p:nvPr>
            <p:ph type="title"/>
          </p:nvPr>
        </p:nvSpPr>
        <p:spPr>
          <a:xfrm>
            <a:off x="838200" y="365126"/>
            <a:ext cx="10515600" cy="772298"/>
          </a:xfrm>
        </p:spPr>
        <p:txBody>
          <a:bodyPr/>
          <a:lstStyle/>
          <a:p>
            <a:pPr algn="ctr"/>
            <a:r>
              <a:rPr lang="en-US" b="1" dirty="0">
                <a:solidFill>
                  <a:srgbClr val="0070C0"/>
                </a:solidFill>
                <a:latin typeface="Verdana" panose="020B0604030504040204" pitchFamily="34" charset="0"/>
                <a:ea typeface="Verdana" panose="020B0604030504040204" pitchFamily="34" charset="0"/>
                <a:cs typeface="Verdana" panose="020B0604030504040204" pitchFamily="34" charset="0"/>
              </a:rPr>
              <a:t>A Need-Based Economy</a:t>
            </a:r>
          </a:p>
        </p:txBody>
      </p:sp>
      <p:sp>
        <p:nvSpPr>
          <p:cNvPr id="3" name="Content Placeholder 2">
            <a:extLst>
              <a:ext uri="{FF2B5EF4-FFF2-40B4-BE49-F238E27FC236}">
                <a16:creationId xmlns:a16="http://schemas.microsoft.com/office/drawing/2014/main" id="{0C6DD5C9-E6F5-4449-84D2-8139E92751F7}"/>
              </a:ext>
            </a:extLst>
          </p:cNvPr>
          <p:cNvSpPr>
            <a:spLocks noGrp="1"/>
          </p:cNvSpPr>
          <p:nvPr>
            <p:ph idx="1"/>
          </p:nvPr>
        </p:nvSpPr>
        <p:spPr>
          <a:xfrm>
            <a:off x="838200" y="1230490"/>
            <a:ext cx="10515600" cy="5426788"/>
          </a:xfrm>
        </p:spPr>
        <p:txBody>
          <a:bodyPr>
            <a:normAutofit fontScale="62500" lnSpcReduction="20000"/>
          </a:bodyPr>
          <a:lstStyle/>
          <a:p>
            <a:pPr marL="0" indent="0">
              <a:buNone/>
            </a:pPr>
            <a:endParaRPr lang="en-US" b="1" dirty="0"/>
          </a:p>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An economy satisfying stakeholder needs with least expenditure of:</a:t>
            </a:r>
          </a:p>
          <a:p>
            <a:r>
              <a:rPr lang="en-US" dirty="0">
                <a:latin typeface="Verdana" panose="020B0604030504040204" pitchFamily="34" charset="0"/>
                <a:ea typeface="Verdana" panose="020B0604030504040204" pitchFamily="34" charset="0"/>
                <a:cs typeface="Verdana" panose="020B0604030504040204" pitchFamily="34" charset="0"/>
              </a:rPr>
              <a:t>Resources </a:t>
            </a:r>
          </a:p>
          <a:p>
            <a:r>
              <a:rPr lang="en-US" dirty="0">
                <a:latin typeface="Verdana" panose="020B0604030504040204" pitchFamily="34" charset="0"/>
                <a:ea typeface="Verdana" panose="020B0604030504040204" pitchFamily="34" charset="0"/>
                <a:cs typeface="Verdana" panose="020B0604030504040204" pitchFamily="34" charset="0"/>
              </a:rPr>
              <a:t>Energy </a:t>
            </a:r>
          </a:p>
          <a:p>
            <a:r>
              <a:rPr lang="en-US" dirty="0">
                <a:latin typeface="Verdana" panose="020B0604030504040204" pitchFamily="34" charset="0"/>
                <a:ea typeface="Verdana" panose="020B0604030504040204" pitchFamily="34" charset="0"/>
                <a:cs typeface="Verdana" panose="020B0604030504040204" pitchFamily="34" charset="0"/>
              </a:rPr>
              <a:t>Labor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Some Economic Indicators: </a:t>
            </a:r>
            <a:r>
              <a:rPr lang="en-US" dirty="0">
                <a:latin typeface="Verdana" panose="020B0604030504040204" pitchFamily="34" charset="0"/>
                <a:ea typeface="Verdana" panose="020B0604030504040204" pitchFamily="34" charset="0"/>
                <a:cs typeface="Verdana" panose="020B0604030504040204" pitchFamily="34" charset="0"/>
              </a:rPr>
              <a:t>basic human needs to be satisfied, that should be tracked in the economy: </a:t>
            </a:r>
          </a:p>
          <a:p>
            <a:pPr lvl="0"/>
            <a:r>
              <a:rPr lang="en-US" dirty="0">
                <a:latin typeface="Verdana" panose="020B0604030504040204" pitchFamily="34" charset="0"/>
                <a:ea typeface="Verdana" panose="020B0604030504040204" pitchFamily="34" charset="0"/>
                <a:cs typeface="Verdana" panose="020B0604030504040204" pitchFamily="34" charset="0"/>
              </a:rPr>
              <a:t>Clean food and potable water </a:t>
            </a:r>
          </a:p>
          <a:p>
            <a:pPr lvl="0"/>
            <a:r>
              <a:rPr lang="en-US" dirty="0">
                <a:latin typeface="Verdana" panose="020B0604030504040204" pitchFamily="34" charset="0"/>
                <a:ea typeface="Verdana" panose="020B0604030504040204" pitchFamily="34" charset="0"/>
                <a:cs typeface="Verdana" panose="020B0604030504040204" pitchFamily="34" charset="0"/>
              </a:rPr>
              <a:t>Housing</a:t>
            </a:r>
          </a:p>
          <a:p>
            <a:pPr lvl="0"/>
            <a:r>
              <a:rPr lang="en-US" dirty="0">
                <a:latin typeface="Verdana" panose="020B0604030504040204" pitchFamily="34" charset="0"/>
                <a:ea typeface="Verdana" panose="020B0604030504040204" pitchFamily="34" charset="0"/>
                <a:cs typeface="Verdana" panose="020B0604030504040204" pitchFamily="34" charset="0"/>
              </a:rPr>
              <a:t>Access to clean air and sunshine </a:t>
            </a:r>
          </a:p>
          <a:p>
            <a:pPr lvl="0"/>
            <a:r>
              <a:rPr lang="en-US" dirty="0">
                <a:latin typeface="Verdana" panose="020B0604030504040204" pitchFamily="34" charset="0"/>
                <a:ea typeface="Verdana" panose="020B0604030504040204" pitchFamily="34" charset="0"/>
                <a:cs typeface="Verdana" panose="020B0604030504040204" pitchFamily="34" charset="0"/>
              </a:rPr>
              <a:t>Clothing for work and leisure </a:t>
            </a:r>
          </a:p>
          <a:p>
            <a:pPr lvl="0"/>
            <a:r>
              <a:rPr lang="en-US" dirty="0">
                <a:latin typeface="Verdana" panose="020B0604030504040204" pitchFamily="34" charset="0"/>
                <a:ea typeface="Verdana" panose="020B0604030504040204" pitchFamily="34" charset="0"/>
                <a:cs typeface="Verdana" panose="020B0604030504040204" pitchFamily="34" charset="0"/>
              </a:rPr>
              <a:t>Health care</a:t>
            </a:r>
          </a:p>
          <a:p>
            <a:pPr lvl="0"/>
            <a:r>
              <a:rPr lang="en-US" dirty="0">
                <a:latin typeface="Verdana" panose="020B0604030504040204" pitchFamily="34" charset="0"/>
                <a:ea typeface="Verdana" panose="020B0604030504040204" pitchFamily="34" charset="0"/>
                <a:cs typeface="Verdana" panose="020B0604030504040204" pitchFamily="34" charset="0"/>
              </a:rPr>
              <a:t>Education </a:t>
            </a:r>
          </a:p>
          <a:p>
            <a:pPr lvl="0"/>
            <a:r>
              <a:rPr lang="en-US" dirty="0">
                <a:latin typeface="Verdana" panose="020B0604030504040204" pitchFamily="34" charset="0"/>
                <a:ea typeface="Verdana" panose="020B0604030504040204" pitchFamily="34" charset="0"/>
                <a:cs typeface="Verdana" panose="020B0604030504040204" pitchFamily="34" charset="0"/>
              </a:rPr>
              <a:t>Transportation options</a:t>
            </a:r>
          </a:p>
          <a:p>
            <a:pPr lvl="0"/>
            <a:r>
              <a:rPr lang="en-US" dirty="0">
                <a:latin typeface="Verdana" panose="020B0604030504040204" pitchFamily="34" charset="0"/>
                <a:ea typeface="Verdana" panose="020B0604030504040204" pitchFamily="34" charset="0"/>
                <a:cs typeface="Verdana" panose="020B0604030504040204" pitchFamily="34" charset="0"/>
              </a:rPr>
              <a:t>Access to basic communication technology …. (adapted from Gary Lamb </a:t>
            </a:r>
            <a:r>
              <a:rPr lang="en-US" i="1" dirty="0">
                <a:latin typeface="Verdana" panose="020B0604030504040204" pitchFamily="34" charset="0"/>
                <a:ea typeface="Verdana" panose="020B0604030504040204" pitchFamily="34" charset="0"/>
                <a:cs typeface="Verdana" panose="020B0604030504040204" pitchFamily="34" charset="0"/>
              </a:rPr>
              <a:t>Associative Economy</a:t>
            </a:r>
            <a:r>
              <a:rPr lang="en-US"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p>
        </p:txBody>
      </p:sp>
    </p:spTree>
    <p:extLst>
      <p:ext uri="{BB962C8B-B14F-4D97-AF65-F5344CB8AC3E}">
        <p14:creationId xmlns:p14="http://schemas.microsoft.com/office/powerpoint/2010/main" val="40809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A2F4-9669-4540-B922-3072E1947717}"/>
              </a:ext>
            </a:extLst>
          </p:cNvPr>
          <p:cNvSpPr>
            <a:spLocks noGrp="1"/>
          </p:cNvSpPr>
          <p:nvPr>
            <p:ph type="title"/>
          </p:nvPr>
        </p:nvSpPr>
        <p:spPr>
          <a:xfrm>
            <a:off x="839570" y="365127"/>
            <a:ext cx="10512862" cy="680869"/>
          </a:xfrm>
        </p:spPr>
        <p:txBody>
          <a:bodyPr>
            <a:normAutofit fontScale="90000"/>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Collective Impact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Related image">
            <a:hlinkClick r:id="rId2"/>
            <a:extLst>
              <a:ext uri="{FF2B5EF4-FFF2-40B4-BE49-F238E27FC236}">
                <a16:creationId xmlns:a16="http://schemas.microsoft.com/office/drawing/2014/main" id="{F1DAB854-0F91-4441-ABD1-442D5B1506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7316" y="1223963"/>
            <a:ext cx="4657368" cy="4410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C4BCD6-F286-6F4A-A459-F9692403E5C5}"/>
              </a:ext>
            </a:extLst>
          </p:cNvPr>
          <p:cNvSpPr txBox="1"/>
          <p:nvPr/>
        </p:nvSpPr>
        <p:spPr>
          <a:xfrm>
            <a:off x="1289385" y="5984627"/>
            <a:ext cx="9613231"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Connection – Alignment - Production</a:t>
            </a:r>
          </a:p>
        </p:txBody>
      </p:sp>
    </p:spTree>
    <p:extLst>
      <p:ext uri="{BB962C8B-B14F-4D97-AF65-F5344CB8AC3E}">
        <p14:creationId xmlns:p14="http://schemas.microsoft.com/office/powerpoint/2010/main" val="1651544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37AE-8233-7246-9D5A-931151D81557}"/>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Multi-Hub Small World Network</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a:extLst>
              <a:ext uri="{FF2B5EF4-FFF2-40B4-BE49-F238E27FC236}">
                <a16:creationId xmlns:a16="http://schemas.microsoft.com/office/drawing/2014/main" id="{6C19EE8F-1134-1541-8FE1-7CF239F2FB6F}"/>
              </a:ext>
            </a:extLst>
          </p:cNvPr>
          <p:cNvPicPr>
            <a:picLocks noGrp="1" noChangeAspect="1"/>
          </p:cNvPicPr>
          <p:nvPr>
            <p:ph idx="1"/>
          </p:nvPr>
        </p:nvPicPr>
        <p:blipFill>
          <a:blip r:embed="rId2"/>
          <a:stretch>
            <a:fillRect/>
          </a:stretch>
        </p:blipFill>
        <p:spPr>
          <a:xfrm>
            <a:off x="3783100" y="1690690"/>
            <a:ext cx="4625801" cy="4698079"/>
          </a:xfrm>
        </p:spPr>
      </p:pic>
    </p:spTree>
    <p:extLst>
      <p:ext uri="{BB962C8B-B14F-4D97-AF65-F5344CB8AC3E}">
        <p14:creationId xmlns:p14="http://schemas.microsoft.com/office/powerpoint/2010/main" val="284620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0466-B031-2644-85EE-AD2F640B7683}"/>
              </a:ext>
            </a:extLst>
          </p:cNvPr>
          <p:cNvSpPr>
            <a:spLocks noGrp="1"/>
          </p:cNvSpPr>
          <p:nvPr>
            <p:ph type="title"/>
          </p:nvPr>
        </p:nvSpPr>
        <p:spPr/>
        <p:txBody>
          <a:bodyPr>
            <a:normAutofit/>
          </a:bodyPr>
          <a:lstStyle/>
          <a:p>
            <a:pPr algn="ctr"/>
            <a:r>
              <a:rPr lang="en-US" sz="54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Core-Periphery Network</a:t>
            </a:r>
            <a:endParaRPr lang="en-US" sz="5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a:extLst>
              <a:ext uri="{FF2B5EF4-FFF2-40B4-BE49-F238E27FC236}">
                <a16:creationId xmlns:a16="http://schemas.microsoft.com/office/drawing/2014/main" id="{00C24506-DDC1-674A-99A2-BD5DD15B85D8}"/>
              </a:ext>
            </a:extLst>
          </p:cNvPr>
          <p:cNvPicPr>
            <a:picLocks noGrp="1" noChangeAspect="1"/>
          </p:cNvPicPr>
          <p:nvPr>
            <p:ph idx="1"/>
          </p:nvPr>
        </p:nvPicPr>
        <p:blipFill>
          <a:blip r:embed="rId2"/>
          <a:stretch>
            <a:fillRect/>
          </a:stretch>
        </p:blipFill>
        <p:spPr>
          <a:xfrm>
            <a:off x="3241340" y="1647150"/>
            <a:ext cx="5709320" cy="4845725"/>
          </a:xfrm>
        </p:spPr>
      </p:pic>
    </p:spTree>
    <p:extLst>
      <p:ext uri="{BB962C8B-B14F-4D97-AF65-F5344CB8AC3E}">
        <p14:creationId xmlns:p14="http://schemas.microsoft.com/office/powerpoint/2010/main" val="3489505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0148-8BDF-6F4B-8E0A-FB73E9FA34F7}"/>
              </a:ext>
            </a:extLst>
          </p:cNvPr>
          <p:cNvSpPr>
            <a:spLocks noGrp="1"/>
          </p:cNvSpPr>
          <p:nvPr>
            <p:ph type="title"/>
          </p:nvPr>
        </p:nvSpPr>
        <p:spPr>
          <a:xfrm>
            <a:off x="839570" y="365127"/>
            <a:ext cx="10512862" cy="1083664"/>
          </a:xfrm>
        </p:spPr>
        <p:txBody>
          <a:bodyPr>
            <a:normAutofit/>
          </a:bodyPr>
          <a:lstStyle/>
          <a:p>
            <a:pPr algn="ctr"/>
            <a:r>
              <a:rPr lang="en-US" sz="48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Stewardship Attitude</a:t>
            </a:r>
            <a:endParaRPr lang="en-US" sz="4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a:extLst>
              <a:ext uri="{FF2B5EF4-FFF2-40B4-BE49-F238E27FC236}">
                <a16:creationId xmlns:a16="http://schemas.microsoft.com/office/drawing/2014/main" id="{024BC3DF-1685-5A4F-95FA-AFB8EEFBF10F}"/>
              </a:ext>
            </a:extLst>
          </p:cNvPr>
          <p:cNvPicPr>
            <a:picLocks noGrp="1" noChangeAspect="1"/>
          </p:cNvPicPr>
          <p:nvPr>
            <p:ph idx="1"/>
          </p:nvPr>
        </p:nvPicPr>
        <p:blipFill>
          <a:blip r:embed="rId2"/>
          <a:stretch>
            <a:fillRect/>
          </a:stretch>
        </p:blipFill>
        <p:spPr>
          <a:xfrm>
            <a:off x="814182" y="1448792"/>
            <a:ext cx="10563636" cy="4667003"/>
          </a:xfrm>
        </p:spPr>
      </p:pic>
    </p:spTree>
    <p:extLst>
      <p:ext uri="{BB962C8B-B14F-4D97-AF65-F5344CB8AC3E}">
        <p14:creationId xmlns:p14="http://schemas.microsoft.com/office/powerpoint/2010/main" val="3709176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4DD3-9883-4F4A-98B0-EFB31FE5ED5A}"/>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STEWARDSHIP Qualities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CA829445-8202-EE4D-B085-82E7E2B050C6}"/>
              </a:ext>
            </a:extLst>
          </p:cNvPr>
          <p:cNvSpPr>
            <a:spLocks noGrp="1"/>
          </p:cNvSpPr>
          <p:nvPr>
            <p:ph idx="1"/>
          </p:nvPr>
        </p:nvSpPr>
        <p:spPr/>
        <p:txBody>
          <a:bodyPr>
            <a:norm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Catalyzes a culture of vigorous collaboration: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u="sng" dirty="0">
                <a:latin typeface="Verdana" panose="020B0604030504040204" pitchFamily="34" charset="0"/>
                <a:ea typeface="Verdana" panose="020B0604030504040204" pitchFamily="34" charset="0"/>
                <a:cs typeface="Verdana" panose="020B0604030504040204" pitchFamily="34" charset="0"/>
              </a:rPr>
              <a:t>deep listener appreciates</a:t>
            </a:r>
            <a:r>
              <a:rPr lang="en-US" sz="2400" dirty="0">
                <a:latin typeface="Verdana" panose="020B0604030504040204" pitchFamily="34" charset="0"/>
                <a:ea typeface="Verdana" panose="020B0604030504040204" pitchFamily="34" charset="0"/>
                <a:cs typeface="Verdana" panose="020B0604030504040204" pitchFamily="34" charset="0"/>
              </a:rPr>
              <a:t> diverse perspectives; </a:t>
            </a:r>
            <a:r>
              <a:rPr lang="en-US" sz="2400" u="sng" dirty="0">
                <a:latin typeface="Verdana" panose="020B0604030504040204" pitchFamily="34" charset="0"/>
                <a:ea typeface="Verdana" panose="020B0604030504040204" pitchFamily="34" charset="0"/>
                <a:cs typeface="Verdana" panose="020B0604030504040204" pitchFamily="34" charset="0"/>
              </a:rPr>
              <a:t>both/and thinker</a:t>
            </a:r>
            <a:r>
              <a:rPr lang="en-US" sz="2400" dirty="0">
                <a:latin typeface="Verdana" panose="020B0604030504040204" pitchFamily="34" charset="0"/>
                <a:ea typeface="Verdana" panose="020B0604030504040204" pitchFamily="34" charset="0"/>
                <a:cs typeface="Verdana" panose="020B0604030504040204" pitchFamily="34" charset="0"/>
              </a:rPr>
              <a:t>; shows </a:t>
            </a:r>
            <a:r>
              <a:rPr lang="en-US" sz="2400" u="sng" dirty="0">
                <a:latin typeface="Verdana" panose="020B0604030504040204" pitchFamily="34" charset="0"/>
                <a:ea typeface="Verdana" panose="020B0604030504040204" pitchFamily="34" charset="0"/>
                <a:cs typeface="Verdana" panose="020B0604030504040204" pitchFamily="34" charset="0"/>
              </a:rPr>
              <a:t>gratitude</a:t>
            </a:r>
            <a:r>
              <a:rPr lang="en-US" sz="2400" dirty="0">
                <a:latin typeface="Verdana" panose="020B0604030504040204" pitchFamily="34" charset="0"/>
                <a:ea typeface="Verdana" panose="020B0604030504040204" pitchFamily="34" charset="0"/>
                <a:cs typeface="Verdana" panose="020B0604030504040204" pitchFamily="34" charset="0"/>
              </a:rPr>
              <a:t>, encourages </a:t>
            </a:r>
            <a:r>
              <a:rPr lang="en-US" sz="2400" u="sng" dirty="0">
                <a:latin typeface="Verdana" panose="020B0604030504040204" pitchFamily="34" charset="0"/>
                <a:ea typeface="Verdana" panose="020B0604030504040204" pitchFamily="34" charset="0"/>
                <a:cs typeface="Verdana" panose="020B0604030504040204" pitchFamily="34" charset="0"/>
              </a:rPr>
              <a:t>mutual appreciation</a:t>
            </a:r>
          </a:p>
          <a:p>
            <a:pPr marL="0" indent="0">
              <a:buNone/>
            </a:pPr>
            <a:endParaRPr lang="en-US" sz="2400" u="sng" dirty="0">
              <a:latin typeface="Verdana" panose="020B0604030504040204" pitchFamily="34" charset="0"/>
              <a:ea typeface="Verdana" panose="020B0604030504040204" pitchFamily="34" charset="0"/>
              <a:cs typeface="Verdana" panose="020B0604030504040204" pitchFamily="34" charset="0"/>
            </a:endParaRPr>
          </a:p>
          <a:p>
            <a:r>
              <a:rPr lang="en-US" sz="2400" b="1" dirty="0">
                <a:latin typeface="Verdana" panose="020B0604030504040204" pitchFamily="34" charset="0"/>
                <a:ea typeface="Verdana" panose="020B0604030504040204" pitchFamily="34" charset="0"/>
                <a:cs typeface="Verdana" panose="020B0604030504040204" pitchFamily="34" charset="0"/>
              </a:rPr>
              <a:t>Shares power and generates momentum</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u="sng" dirty="0">
                <a:latin typeface="Verdana" panose="020B0604030504040204" pitchFamily="34" charset="0"/>
                <a:ea typeface="Verdana" panose="020B0604030504040204" pitchFamily="34" charset="0"/>
                <a:cs typeface="Verdana" panose="020B0604030504040204" pitchFamily="34" charset="0"/>
              </a:rPr>
              <a:t>embraces ambiguity</a:t>
            </a:r>
            <a:r>
              <a:rPr lang="en-US" sz="2400" dirty="0">
                <a:latin typeface="Verdana" panose="020B0604030504040204" pitchFamily="34" charset="0"/>
                <a:ea typeface="Verdana" panose="020B0604030504040204" pitchFamily="34" charset="0"/>
                <a:cs typeface="Verdana" panose="020B0604030504040204" pitchFamily="34" charset="0"/>
              </a:rPr>
              <a:t>, encourages </a:t>
            </a:r>
            <a:r>
              <a:rPr lang="en-US" sz="2400" u="sng" dirty="0">
                <a:latin typeface="Verdana" panose="020B0604030504040204" pitchFamily="34" charset="0"/>
                <a:ea typeface="Verdana" panose="020B0604030504040204" pitchFamily="34" charset="0"/>
                <a:cs typeface="Verdana" panose="020B0604030504040204" pitchFamily="34" charset="0"/>
              </a:rPr>
              <a:t>experiment and innovations</a:t>
            </a:r>
            <a:r>
              <a:rPr lang="en-US" sz="2400" dirty="0">
                <a:latin typeface="Verdana" panose="020B0604030504040204" pitchFamily="34" charset="0"/>
                <a:ea typeface="Verdana" panose="020B0604030504040204" pitchFamily="34" charset="0"/>
                <a:cs typeface="Verdana" panose="020B0604030504040204" pitchFamily="34" charset="0"/>
              </a:rPr>
              <a:t>; trusts </a:t>
            </a:r>
            <a:r>
              <a:rPr lang="en-US" sz="2400" u="sng" dirty="0">
                <a:latin typeface="Verdana" panose="020B0604030504040204" pitchFamily="34" charset="0"/>
                <a:ea typeface="Verdana" panose="020B0604030504040204" pitchFamily="34" charset="0"/>
                <a:cs typeface="Verdana" panose="020B0604030504040204" pitchFamily="34" charset="0"/>
              </a:rPr>
              <a:t>conflict’s generative potential</a:t>
            </a:r>
            <a:r>
              <a:rPr lang="en-US" sz="2400" dirty="0">
                <a:latin typeface="Verdana" panose="020B0604030504040204" pitchFamily="34" charset="0"/>
                <a:ea typeface="Verdana" panose="020B0604030504040204" pitchFamily="34" charset="0"/>
                <a:cs typeface="Verdana" panose="020B0604030504040204" pitchFamily="34" charset="0"/>
              </a:rPr>
              <a:t> ; encourages </a:t>
            </a:r>
            <a:r>
              <a:rPr lang="en-US" sz="2400" u="sng" dirty="0" err="1">
                <a:latin typeface="Verdana" panose="020B0604030504040204" pitchFamily="34" charset="0"/>
                <a:ea typeface="Verdana" panose="020B0604030504040204" pitchFamily="34" charset="0"/>
                <a:cs typeface="Verdana" panose="020B0604030504040204" pitchFamily="34" charset="0"/>
              </a:rPr>
              <a:t>leaderfulness</a:t>
            </a:r>
            <a:endParaRPr lang="en-US" sz="2400"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 </a:t>
            </a:r>
          </a:p>
          <a:p>
            <a:r>
              <a:rPr lang="en-US" sz="2400" b="1" dirty="0">
                <a:latin typeface="Verdana" panose="020B0604030504040204" pitchFamily="34" charset="0"/>
                <a:ea typeface="Verdana" panose="020B0604030504040204" pitchFamily="34" charset="0"/>
                <a:cs typeface="Verdana" panose="020B0604030504040204" pitchFamily="34" charset="0"/>
              </a:rPr>
              <a:t>Stays true to the long term vision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u="sng" dirty="0">
                <a:latin typeface="Verdana" panose="020B0604030504040204" pitchFamily="34" charset="0"/>
                <a:ea typeface="Verdana" panose="020B0604030504040204" pitchFamily="34" charset="0"/>
                <a:cs typeface="Verdana" panose="020B0604030504040204" pitchFamily="34" charset="0"/>
              </a:rPr>
              <a:t>helps others </a:t>
            </a:r>
            <a:r>
              <a:rPr lang="en-US" sz="2400" dirty="0">
                <a:latin typeface="Verdana" panose="020B0604030504040204" pitchFamily="34" charset="0"/>
                <a:ea typeface="Verdana" panose="020B0604030504040204" pitchFamily="34" charset="0"/>
                <a:cs typeface="Verdana" panose="020B0604030504040204" pitchFamily="34" charset="0"/>
              </a:rPr>
              <a:t>see the system; </a:t>
            </a:r>
            <a:r>
              <a:rPr lang="en-US" sz="2400" u="sng" dirty="0">
                <a:latin typeface="Verdana" panose="020B0604030504040204" pitchFamily="34" charset="0"/>
                <a:ea typeface="Verdana" panose="020B0604030504040204" pitchFamily="34" charset="0"/>
                <a:cs typeface="Verdana" panose="020B0604030504040204" pitchFamily="34" charset="0"/>
              </a:rPr>
              <a:t>continuously adapts</a:t>
            </a:r>
            <a:r>
              <a:rPr lang="en-US" sz="2400" dirty="0">
                <a:latin typeface="Verdana" panose="020B0604030504040204" pitchFamily="34" charset="0"/>
                <a:ea typeface="Verdana" panose="020B0604030504040204" pitchFamily="34" charset="0"/>
                <a:cs typeface="Verdana" panose="020B0604030504040204" pitchFamily="34" charset="0"/>
              </a:rPr>
              <a:t> with the long-term vision </a:t>
            </a:r>
          </a:p>
          <a:p>
            <a:endParaRPr lang="en-US" dirty="0"/>
          </a:p>
        </p:txBody>
      </p:sp>
    </p:spTree>
    <p:extLst>
      <p:ext uri="{BB962C8B-B14F-4D97-AF65-F5344CB8AC3E}">
        <p14:creationId xmlns:p14="http://schemas.microsoft.com/office/powerpoint/2010/main" val="1004934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6C95-D2F2-6A45-9DE2-6C53E3142C5D}"/>
              </a:ext>
            </a:extLst>
          </p:cNvPr>
          <p:cNvSpPr>
            <a:spLocks noGrp="1"/>
          </p:cNvSpPr>
          <p:nvPr>
            <p:ph type="title"/>
          </p:nvPr>
        </p:nvSpPr>
        <p:spPr>
          <a:xfrm>
            <a:off x="838200" y="365126"/>
            <a:ext cx="10515600" cy="1045986"/>
          </a:xfrm>
        </p:spPr>
        <p:txBody>
          <a:bodyPr>
            <a:normAutofit/>
          </a:bodyPr>
          <a:lstStyle/>
          <a:p>
            <a:pPr algn="ctr"/>
            <a:r>
              <a:rPr lang="en-US" sz="48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Resources</a:t>
            </a:r>
          </a:p>
        </p:txBody>
      </p:sp>
      <p:sp>
        <p:nvSpPr>
          <p:cNvPr id="3" name="Content Placeholder 2">
            <a:extLst>
              <a:ext uri="{FF2B5EF4-FFF2-40B4-BE49-F238E27FC236}">
                <a16:creationId xmlns:a16="http://schemas.microsoft.com/office/drawing/2014/main" id="{6CE609F7-E573-194B-91BD-A2E28E98D4C2}"/>
              </a:ext>
            </a:extLst>
          </p:cNvPr>
          <p:cNvSpPr>
            <a:spLocks noGrp="1"/>
          </p:cNvSpPr>
          <p:nvPr>
            <p:ph idx="1"/>
          </p:nvPr>
        </p:nvSpPr>
        <p:spPr>
          <a:xfrm>
            <a:off x="838200" y="1690687"/>
            <a:ext cx="10515600" cy="4486275"/>
          </a:xfrm>
        </p:spPr>
        <p:txBody>
          <a:bodyPr>
            <a:normAutofit lnSpcReduction="10000"/>
          </a:bodyPr>
          <a:lstStyle/>
          <a:p>
            <a:r>
              <a:rPr lang="en-US" sz="2400" dirty="0">
                <a:latin typeface="Verdana" panose="020B0604030504040204" pitchFamily="34" charset="0"/>
                <a:ea typeface="Verdana" panose="020B0604030504040204" pitchFamily="34" charset="0"/>
                <a:cs typeface="Verdana" panose="020B0604030504040204" pitchFamily="34" charset="0"/>
              </a:rPr>
              <a:t>June Holley: </a:t>
            </a:r>
            <a:r>
              <a:rPr lang="en-US" sz="2400" b="1" i="1" dirty="0">
                <a:latin typeface="Verdana" panose="020B0604030504040204" pitchFamily="34" charset="0"/>
                <a:ea typeface="Verdana" panose="020B0604030504040204" pitchFamily="34" charset="0"/>
                <a:cs typeface="Verdana" panose="020B0604030504040204" pitchFamily="34" charset="0"/>
              </a:rPr>
              <a:t>Network Weaving Handbook </a:t>
            </a:r>
            <a:r>
              <a:rPr lang="en-US" sz="2400" dirty="0">
                <a:latin typeface="Verdana" panose="020B0604030504040204" pitchFamily="34" charset="0"/>
                <a:ea typeface="Verdana" panose="020B0604030504040204" pitchFamily="34" charset="0"/>
                <a:cs typeface="Verdana" panose="020B0604030504040204" pitchFamily="34" charset="0"/>
              </a:rPr>
              <a:t>(a how-to guide): </a:t>
            </a:r>
            <a:r>
              <a:rPr lang="en-US" sz="2400" dirty="0">
                <a:latin typeface="Verdana" panose="020B0604030504040204" pitchFamily="34" charset="0"/>
                <a:ea typeface="Verdana" panose="020B0604030504040204" pitchFamily="34" charset="0"/>
                <a:cs typeface="Verdana" panose="020B0604030504040204" pitchFamily="34" charset="0"/>
                <a:hlinkClick r:id="rId2"/>
              </a:rPr>
              <a:t>https://networkweaver.com/network-weaving-handbook/</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Peter </a:t>
            </a:r>
            <a:r>
              <a:rPr lang="en-US" sz="2400" dirty="0" err="1">
                <a:latin typeface="Verdana" panose="020B0604030504040204" pitchFamily="34" charset="0"/>
                <a:ea typeface="Verdana" panose="020B0604030504040204" pitchFamily="34" charset="0"/>
                <a:cs typeface="Verdana" panose="020B0604030504040204" pitchFamily="34" charset="0"/>
              </a:rPr>
              <a:t>Plastrik</a:t>
            </a:r>
            <a:r>
              <a:rPr lang="en-US" sz="2400" dirty="0">
                <a:latin typeface="Verdana" panose="020B0604030504040204" pitchFamily="34" charset="0"/>
                <a:ea typeface="Verdana" panose="020B0604030504040204" pitchFamily="34" charset="0"/>
                <a:cs typeface="Verdana" panose="020B0604030504040204" pitchFamily="34" charset="0"/>
              </a:rPr>
              <a:t> et alia: </a:t>
            </a:r>
            <a:r>
              <a:rPr lang="en-US" sz="2400" b="1" i="1" dirty="0">
                <a:latin typeface="Verdana" panose="020B0604030504040204" pitchFamily="34" charset="0"/>
                <a:ea typeface="Verdana" panose="020B0604030504040204" pitchFamily="34" charset="0"/>
                <a:cs typeface="Verdana" panose="020B0604030504040204" pitchFamily="34" charset="0"/>
              </a:rPr>
              <a:t>Connecting to Change the World: Harnessing the Power of Networks for Social Impact</a:t>
            </a:r>
            <a:r>
              <a:rPr lang="en-US" sz="2400" dirty="0">
                <a:latin typeface="Verdana" panose="020B0604030504040204" pitchFamily="34" charset="0"/>
                <a:ea typeface="Verdana" panose="020B0604030504040204" pitchFamily="34" charset="0"/>
                <a:cs typeface="Verdana" panose="020B0604030504040204" pitchFamily="34" charset="0"/>
              </a:rPr>
              <a:t> </a:t>
            </a:r>
          </a:p>
          <a:p>
            <a:r>
              <a:rPr lang="en-US" sz="2400" dirty="0">
                <a:latin typeface="Verdana" panose="020B0604030504040204" pitchFamily="34" charset="0"/>
                <a:ea typeface="Verdana" panose="020B0604030504040204" pitchFamily="34" charset="0"/>
                <a:cs typeface="Verdana" panose="020B0604030504040204" pitchFamily="34" charset="0"/>
              </a:rPr>
              <a:t>Steve Waddell: </a:t>
            </a:r>
            <a:r>
              <a:rPr lang="en-US" sz="2400" b="1" i="1" dirty="0">
                <a:latin typeface="Verdana" panose="020B0604030504040204" pitchFamily="34" charset="0"/>
                <a:ea typeface="Verdana" panose="020B0604030504040204" pitchFamily="34" charset="0"/>
                <a:cs typeface="Verdana" panose="020B0604030504040204" pitchFamily="34" charset="0"/>
              </a:rPr>
              <a:t>Global Action Networks: Creating Our Future Together </a:t>
            </a:r>
          </a:p>
          <a:p>
            <a:r>
              <a:rPr lang="en-US" sz="2400" b="1" dirty="0">
                <a:latin typeface="Verdana" panose="020B0604030504040204" pitchFamily="34" charset="0"/>
                <a:ea typeface="Verdana" panose="020B0604030504040204" pitchFamily="34" charset="0"/>
                <a:cs typeface="Verdana" panose="020B0604030504040204" pitchFamily="34" charset="0"/>
              </a:rPr>
              <a:t>June Holley’s blog </a:t>
            </a:r>
            <a:r>
              <a:rPr lang="en-US" sz="2400" dirty="0">
                <a:latin typeface="Verdana" panose="020B0604030504040204" pitchFamily="34" charset="0"/>
                <a:ea typeface="Verdana" panose="020B0604030504040204" pitchFamily="34" charset="0"/>
                <a:cs typeface="Verdana" panose="020B0604030504040204" pitchFamily="34" charset="0"/>
              </a:rPr>
              <a:t>at </a:t>
            </a:r>
            <a:r>
              <a:rPr lang="en-US" sz="2400" dirty="0">
                <a:latin typeface="Verdana" panose="020B0604030504040204" pitchFamily="34" charset="0"/>
                <a:ea typeface="Verdana" panose="020B0604030504040204" pitchFamily="34" charset="0"/>
                <a:cs typeface="Verdana" panose="020B0604030504040204" pitchFamily="34" charset="0"/>
                <a:hlinkClick r:id="rId3"/>
              </a:rPr>
              <a:t>https://networkweaver.com/category/blog/</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b="1" i="1" dirty="0">
                <a:latin typeface="Verdana" panose="020B0604030504040204" pitchFamily="34" charset="0"/>
                <a:ea typeface="Verdana" panose="020B0604030504040204" pitchFamily="34" charset="0"/>
                <a:cs typeface="Verdana" panose="020B0604030504040204" pitchFamily="34" charset="0"/>
              </a:rPr>
              <a:t>Transformer: How to Build a Network to Change a System</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b="1" i="1" dirty="0">
                <a:latin typeface="Verdana" panose="020B0604030504040204" pitchFamily="34" charset="0"/>
                <a:ea typeface="Verdana" panose="020B0604030504040204" pitchFamily="34" charset="0"/>
                <a:cs typeface="Verdana" panose="020B0604030504040204" pitchFamily="34" charset="0"/>
              </a:rPr>
              <a:t>a Case Study of the RE-AMP Energy Network</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hlinkClick r:id="rId4"/>
              </a:rPr>
              <a:t>https://www.reamp.org/wp-content/uploads/2014/01/Monitor-Institute-RE-AMP-Case-Study.pdf</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257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C949-0674-A34D-ACF6-0BAC8E3B2A5B}"/>
              </a:ext>
            </a:extLst>
          </p:cNvPr>
          <p:cNvSpPr>
            <a:spLocks noGrp="1"/>
          </p:cNvSpPr>
          <p:nvPr>
            <p:ph type="title"/>
          </p:nvPr>
        </p:nvSpPr>
        <p:spPr/>
        <p:txBody>
          <a:bodyPr>
            <a:normAutofit/>
          </a:bodyPr>
          <a:lstStyle/>
          <a:p>
            <a:pPr algn="ctr"/>
            <a:r>
              <a:rPr lang="en-US" sz="3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Beyond Market and Government</a:t>
            </a:r>
            <a:br>
              <a:rPr lang="en-US" sz="3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3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Community Supported Agriculture</a:t>
            </a:r>
          </a:p>
        </p:txBody>
      </p:sp>
      <p:sp>
        <p:nvSpPr>
          <p:cNvPr id="3" name="Content Placeholder 2">
            <a:extLst>
              <a:ext uri="{FF2B5EF4-FFF2-40B4-BE49-F238E27FC236}">
                <a16:creationId xmlns:a16="http://schemas.microsoft.com/office/drawing/2014/main" id="{CDF6EE1B-8EC5-0843-A374-0FCEB6C67916}"/>
              </a:ext>
            </a:extLst>
          </p:cNvPr>
          <p:cNvSpPr>
            <a:spLocks noGrp="1"/>
          </p:cNvSpPr>
          <p:nvPr>
            <p:ph idx="1"/>
          </p:nvPr>
        </p:nvSpPr>
        <p:spPr>
          <a:xfrm>
            <a:off x="836832" y="1690688"/>
            <a:ext cx="10515600" cy="5167312"/>
          </a:xfrm>
        </p:spPr>
        <p:txBody>
          <a:bodyPr>
            <a:normAutofit/>
          </a:bodyPr>
          <a:lstStyle/>
          <a:p>
            <a:pPr marL="0" indent="0" algn="ctr">
              <a:buNone/>
            </a:pPr>
            <a:r>
              <a:rPr lang="en-US" sz="2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Premises</a:t>
            </a:r>
            <a:endParaRPr lang="en-US" sz="22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lvl="0"/>
            <a:r>
              <a:rPr lang="en-US" sz="2200" dirty="0">
                <a:latin typeface="Verdana" panose="020B0604030504040204" pitchFamily="34" charset="0"/>
                <a:ea typeface="Verdana" panose="020B0604030504040204" pitchFamily="34" charset="0"/>
                <a:cs typeface="Verdana" panose="020B0604030504040204" pitchFamily="34" charset="0"/>
              </a:rPr>
              <a:t>land as </a:t>
            </a:r>
            <a:r>
              <a:rPr lang="en-US" sz="2200" b="1" dirty="0">
                <a:latin typeface="Verdana" panose="020B0604030504040204" pitchFamily="34" charset="0"/>
                <a:ea typeface="Verdana" panose="020B0604030504040204" pitchFamily="34" charset="0"/>
                <a:cs typeface="Verdana" panose="020B0604030504040204" pitchFamily="34" charset="0"/>
              </a:rPr>
              <a:t>precondition</a:t>
            </a:r>
            <a:r>
              <a:rPr lang="en-US" sz="2200" dirty="0">
                <a:latin typeface="Verdana" panose="020B0604030504040204" pitchFamily="34" charset="0"/>
                <a:ea typeface="Verdana" panose="020B0604030504040204" pitchFamily="34" charset="0"/>
                <a:cs typeface="Verdana" panose="020B0604030504040204" pitchFamily="34" charset="0"/>
              </a:rPr>
              <a:t> of economic activity </a:t>
            </a:r>
          </a:p>
          <a:p>
            <a:pPr lvl="0"/>
            <a:r>
              <a:rPr lang="en-US" sz="2200" b="1" dirty="0">
                <a:latin typeface="Verdana" panose="020B0604030504040204" pitchFamily="34" charset="0"/>
                <a:ea typeface="Verdana" panose="020B0604030504040204" pitchFamily="34" charset="0"/>
                <a:cs typeface="Verdana" panose="020B0604030504040204" pitchFamily="34" charset="0"/>
              </a:rPr>
              <a:t>not a commodity</a:t>
            </a:r>
            <a:r>
              <a:rPr lang="en-US" sz="2200" dirty="0">
                <a:latin typeface="Verdana" panose="020B0604030504040204" pitchFamily="34" charset="0"/>
                <a:ea typeface="Verdana" panose="020B0604030504040204" pitchFamily="34" charset="0"/>
                <a:cs typeface="Verdana" panose="020B0604030504040204" pitchFamily="34" charset="0"/>
              </a:rPr>
              <a:t>, cannot be produced</a:t>
            </a:r>
          </a:p>
          <a:p>
            <a:pPr lvl="0"/>
            <a:r>
              <a:rPr lang="en-US" sz="2200" b="1" dirty="0">
                <a:latin typeface="Verdana" panose="020B0604030504040204" pitchFamily="34" charset="0"/>
                <a:ea typeface="Verdana" panose="020B0604030504040204" pitchFamily="34" charset="0"/>
                <a:cs typeface="Verdana" panose="020B0604030504040204" pitchFamily="34" charset="0"/>
              </a:rPr>
              <a:t>needs to be accessible </a:t>
            </a:r>
            <a:r>
              <a:rPr lang="en-US" sz="2200" dirty="0">
                <a:latin typeface="Verdana" panose="020B0604030504040204" pitchFamily="34" charset="0"/>
                <a:ea typeface="Verdana" panose="020B0604030504040204" pitchFamily="34" charset="0"/>
                <a:cs typeface="Verdana" panose="020B0604030504040204" pitchFamily="34" charset="0"/>
              </a:rPr>
              <a:t>to those who live there</a:t>
            </a:r>
          </a:p>
          <a:p>
            <a:pPr lvl="0"/>
            <a:endParaRPr lang="en-US" sz="22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2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5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5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a:extLst>
              <a:ext uri="{FF2B5EF4-FFF2-40B4-BE49-F238E27FC236}">
                <a16:creationId xmlns:a16="http://schemas.microsoft.com/office/drawing/2014/main" id="{D8DA5800-BF37-8347-8142-4D59B13FDA47}"/>
              </a:ext>
            </a:extLst>
          </p:cNvPr>
          <p:cNvGraphicFramePr>
            <a:graphicFrameLocks noGrp="1"/>
          </p:cNvGraphicFramePr>
          <p:nvPr>
            <p:extLst>
              <p:ext uri="{D42A27DB-BD31-4B8C-83A1-F6EECF244321}">
                <p14:modId xmlns:p14="http://schemas.microsoft.com/office/powerpoint/2010/main" val="3756693532"/>
              </p:ext>
            </p:extLst>
          </p:nvPr>
        </p:nvGraphicFramePr>
        <p:xfrm>
          <a:off x="993422" y="3427253"/>
          <a:ext cx="10227734" cy="2844834"/>
        </p:xfrm>
        <a:graphic>
          <a:graphicData uri="http://schemas.openxmlformats.org/drawingml/2006/table">
            <a:tbl>
              <a:tblPr firstRow="1" firstCol="1" bandRow="1">
                <a:tableStyleId>{5C22544A-7EE6-4342-B048-85BDC9FD1C3A}</a:tableStyleId>
              </a:tblPr>
              <a:tblGrid>
                <a:gridCol w="3408516">
                  <a:extLst>
                    <a:ext uri="{9D8B030D-6E8A-4147-A177-3AD203B41FA5}">
                      <a16:colId xmlns:a16="http://schemas.microsoft.com/office/drawing/2014/main" val="1063739026"/>
                    </a:ext>
                  </a:extLst>
                </a:gridCol>
                <a:gridCol w="3409609">
                  <a:extLst>
                    <a:ext uri="{9D8B030D-6E8A-4147-A177-3AD203B41FA5}">
                      <a16:colId xmlns:a16="http://schemas.microsoft.com/office/drawing/2014/main" val="3524406425"/>
                    </a:ext>
                  </a:extLst>
                </a:gridCol>
                <a:gridCol w="3409609">
                  <a:extLst>
                    <a:ext uri="{9D8B030D-6E8A-4147-A177-3AD203B41FA5}">
                      <a16:colId xmlns:a16="http://schemas.microsoft.com/office/drawing/2014/main" val="745503259"/>
                    </a:ext>
                  </a:extLst>
                </a:gridCol>
              </a:tblGrid>
              <a:tr h="325127">
                <a:tc>
                  <a:txBody>
                    <a:bodyPr/>
                    <a:lstStyle/>
                    <a:p>
                      <a:pPr marL="0" marR="0">
                        <a:spcBef>
                          <a:spcPts val="0"/>
                        </a:spcBef>
                        <a:spcAft>
                          <a:spcPts val="0"/>
                        </a:spcAft>
                      </a:pPr>
                      <a:r>
                        <a:rPr lang="en-US" sz="2000">
                          <a:effectLst/>
                          <a:latin typeface="Verdana" panose="020B0604030504040204" pitchFamily="34" charset="0"/>
                          <a:ea typeface="Verdana" panose="020B0604030504040204" pitchFamily="34" charset="0"/>
                          <a:cs typeface="Verdana" panose="020B0604030504040204" pitchFamily="34" charset="0"/>
                        </a:rPr>
                        <a:t>Capitalistic Model </a:t>
                      </a:r>
                    </a:p>
                  </a:txBody>
                  <a:tcPr marL="68580" marR="68580" marT="0" marB="0"/>
                </a:tc>
                <a:tc>
                  <a:txBody>
                    <a:bodyPr/>
                    <a:lstStyle/>
                    <a:p>
                      <a:pPr marL="0" marR="0" algn="ctr">
                        <a:spcBef>
                          <a:spcPts val="0"/>
                        </a:spcBef>
                        <a:spcAft>
                          <a:spcPts val="0"/>
                        </a:spcAft>
                      </a:pPr>
                      <a:r>
                        <a:rPr lang="en-US" sz="2000">
                          <a:effectLst/>
                          <a:latin typeface="Verdana" panose="020B0604030504040204" pitchFamily="34" charset="0"/>
                          <a:ea typeface="Verdana" panose="020B0604030504040204" pitchFamily="34" charset="0"/>
                          <a:cs typeface="Verdana" panose="020B0604030504040204" pitchFamily="34" charset="0"/>
                        </a:rPr>
                        <a:t>CSA</a:t>
                      </a:r>
                    </a:p>
                  </a:txBody>
                  <a:tcPr marL="68580" marR="68580" marT="0" marB="0"/>
                </a:tc>
                <a:tc>
                  <a:txBody>
                    <a:bodyPr/>
                    <a:lstStyle/>
                    <a:p>
                      <a:pPr marL="0" marR="0">
                        <a:spcBef>
                          <a:spcPts val="0"/>
                        </a:spcBef>
                        <a:spcAft>
                          <a:spcPts val="0"/>
                        </a:spcAft>
                      </a:pPr>
                      <a:r>
                        <a:rPr lang="en-US" sz="2000">
                          <a:effectLst/>
                          <a:latin typeface="Verdana" panose="020B0604030504040204" pitchFamily="34" charset="0"/>
                          <a:ea typeface="Verdana" panose="020B0604030504040204" pitchFamily="34" charset="0"/>
                          <a:cs typeface="Verdana" panose="020B0604030504040204" pitchFamily="34" charset="0"/>
                        </a:rPr>
                        <a:t>Socialist Model</a:t>
                      </a:r>
                    </a:p>
                  </a:txBody>
                  <a:tcPr marL="68580" marR="68580" marT="0" marB="0"/>
                </a:tc>
                <a:extLst>
                  <a:ext uri="{0D108BD9-81ED-4DB2-BD59-A6C34878D82A}">
                    <a16:rowId xmlns:a16="http://schemas.microsoft.com/office/drawing/2014/main" val="354791242"/>
                  </a:ext>
                </a:extLst>
              </a:tr>
              <a:tr h="1300507">
                <a:tc>
                  <a:txBody>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Land as a commodity 	</a:t>
                      </a:r>
                    </a:p>
                  </a:txBody>
                  <a:tcPr marL="68580" marR="68580" marT="0" marB="0"/>
                </a:tc>
                <a:tc>
                  <a:txBody>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Land as a resource for </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present and future generations</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tc>
                <a:tc>
                  <a:txBody>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Land administered by state</a:t>
                      </a:r>
                    </a:p>
                  </a:txBody>
                  <a:tcPr marL="68580" marR="68580" marT="0" marB="0"/>
                </a:tc>
                <a:extLst>
                  <a:ext uri="{0D108BD9-81ED-4DB2-BD59-A6C34878D82A}">
                    <a16:rowId xmlns:a16="http://schemas.microsoft.com/office/drawing/2014/main" val="192750632"/>
                  </a:ext>
                </a:extLst>
              </a:tr>
              <a:tr h="975380">
                <a:tc>
                  <a:txBody>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Profit motive: Farming as business</a:t>
                      </a:r>
                    </a:p>
                  </a:txBody>
                  <a:tcPr marL="68580" marR="68580" marT="0" marB="0"/>
                </a:tc>
                <a:tc>
                  <a:txBody>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Land as a living organism </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supporting land and farmer</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tc>
                <a:tc>
                  <a:txBody>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Verdana" panose="020B0604030504040204" pitchFamily="34" charset="0"/>
                        </a:rPr>
                        <a:t>Justice motive: farming as a place for equal opportunity</a:t>
                      </a:r>
                    </a:p>
                  </a:txBody>
                  <a:tcPr marL="68580" marR="68580" marT="0" marB="0"/>
                </a:tc>
                <a:extLst>
                  <a:ext uri="{0D108BD9-81ED-4DB2-BD59-A6C34878D82A}">
                    <a16:rowId xmlns:a16="http://schemas.microsoft.com/office/drawing/2014/main" val="2411097545"/>
                  </a:ext>
                </a:extLst>
              </a:tr>
            </a:tbl>
          </a:graphicData>
        </a:graphic>
      </p:graphicFrame>
    </p:spTree>
    <p:extLst>
      <p:ext uri="{BB962C8B-B14F-4D97-AF65-F5344CB8AC3E}">
        <p14:creationId xmlns:p14="http://schemas.microsoft.com/office/powerpoint/2010/main" val="328384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692A-88B8-0044-B22A-2F3F8A113376}"/>
              </a:ext>
            </a:extLst>
          </p:cNvPr>
          <p:cNvSpPr>
            <a:spLocks noGrp="1"/>
          </p:cNvSpPr>
          <p:nvPr>
            <p:ph type="title"/>
          </p:nvPr>
        </p:nvSpPr>
        <p:spPr>
          <a:xfrm>
            <a:off x="838200" y="365126"/>
            <a:ext cx="10515600" cy="820207"/>
          </a:xfrm>
        </p:spPr>
        <p:txBody>
          <a:bodyPr>
            <a:normAutofit fontScale="90000"/>
          </a:bodyPr>
          <a:lstStyle/>
          <a:p>
            <a:pPr algn="ctr"/>
            <a:br>
              <a:rPr lang="en-US" dirty="0"/>
            </a:br>
            <a:r>
              <a:rPr lang="en-US" sz="4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 Economic Power of CSAs</a:t>
            </a:r>
            <a:br>
              <a:rPr lang="en-US" dirty="0"/>
            </a:br>
            <a:endParaRPr lang="en-US" dirty="0"/>
          </a:p>
        </p:txBody>
      </p:sp>
      <p:sp>
        <p:nvSpPr>
          <p:cNvPr id="3" name="Content Placeholder 2">
            <a:extLst>
              <a:ext uri="{FF2B5EF4-FFF2-40B4-BE49-F238E27FC236}">
                <a16:creationId xmlns:a16="http://schemas.microsoft.com/office/drawing/2014/main" id="{03A2140D-56E4-A04F-B92B-3E5250BFE042}"/>
              </a:ext>
            </a:extLst>
          </p:cNvPr>
          <p:cNvSpPr>
            <a:spLocks noGrp="1"/>
          </p:cNvSpPr>
          <p:nvPr>
            <p:ph idx="1"/>
          </p:nvPr>
        </p:nvSpPr>
        <p:spPr>
          <a:xfrm>
            <a:off x="838200" y="1648178"/>
            <a:ext cx="10515600" cy="4844696"/>
          </a:xfrm>
        </p:spPr>
        <p:txBody>
          <a:bodyPr>
            <a:normAutofit/>
          </a:bodyPr>
          <a:lstStyle/>
          <a:p>
            <a:pPr marL="0" indent="0">
              <a:buNone/>
            </a:pPr>
            <a:endParaRPr lang="en-US" dirty="0"/>
          </a:p>
          <a:p>
            <a:pPr lvl="0"/>
            <a:r>
              <a:rPr lang="en-US" sz="2600" dirty="0">
                <a:latin typeface="Verdana" panose="020B0604030504040204" pitchFamily="34" charset="0"/>
                <a:ea typeface="Verdana" panose="020B0604030504040204" pitchFamily="34" charset="0"/>
                <a:cs typeface="Verdana" panose="020B0604030504040204" pitchFamily="34" charset="0"/>
              </a:rPr>
              <a:t>Unique levels of </a:t>
            </a:r>
            <a:r>
              <a:rPr lang="en-US" sz="2600" u="sng" dirty="0">
                <a:latin typeface="Verdana" panose="020B0604030504040204" pitchFamily="34" charset="0"/>
                <a:ea typeface="Verdana" panose="020B0604030504040204" pitchFamily="34" charset="0"/>
                <a:cs typeface="Verdana" panose="020B0604030504040204" pitchFamily="34" charset="0"/>
              </a:rPr>
              <a:t>freshness and quality</a:t>
            </a:r>
          </a:p>
          <a:p>
            <a:pPr lvl="0"/>
            <a:endParaRPr lang="en-US" sz="2600" u="sng" dirty="0">
              <a:latin typeface="Verdana" panose="020B0604030504040204" pitchFamily="34" charset="0"/>
              <a:ea typeface="Verdana" panose="020B0604030504040204" pitchFamily="34" charset="0"/>
              <a:cs typeface="Verdana" panose="020B0604030504040204" pitchFamily="34" charset="0"/>
            </a:endParaRPr>
          </a:p>
          <a:p>
            <a:pPr lvl="0"/>
            <a:r>
              <a:rPr lang="en-US" sz="2600" dirty="0">
                <a:latin typeface="Verdana" panose="020B0604030504040204" pitchFamily="34" charset="0"/>
                <a:ea typeface="Verdana" panose="020B0604030504040204" pitchFamily="34" charset="0"/>
                <a:cs typeface="Verdana" panose="020B0604030504040204" pitchFamily="34" charset="0"/>
              </a:rPr>
              <a:t>Consumers and farmers </a:t>
            </a:r>
            <a:r>
              <a:rPr lang="en-US" sz="2600" u="sng" dirty="0">
                <a:latin typeface="Verdana" panose="020B0604030504040204" pitchFamily="34" charset="0"/>
                <a:ea typeface="Verdana" panose="020B0604030504040204" pitchFamily="34" charset="0"/>
                <a:cs typeface="Verdana" panose="020B0604030504040204" pitchFamily="34" charset="0"/>
              </a:rPr>
              <a:t>bypass the middle-man</a:t>
            </a:r>
            <a:r>
              <a:rPr lang="en-US" sz="2600" dirty="0">
                <a:latin typeface="Verdana" panose="020B0604030504040204" pitchFamily="34" charset="0"/>
                <a:ea typeface="Verdana" panose="020B0604030504040204" pitchFamily="34" charset="0"/>
                <a:cs typeface="Verdana" panose="020B0604030504040204" pitchFamily="34" charset="0"/>
              </a:rPr>
              <a:t>. CSAs </a:t>
            </a:r>
            <a:r>
              <a:rPr lang="en-US" sz="2600" u="sng" dirty="0">
                <a:latin typeface="Verdana" panose="020B0604030504040204" pitchFamily="34" charset="0"/>
                <a:ea typeface="Verdana" panose="020B0604030504040204" pitchFamily="34" charset="0"/>
                <a:cs typeface="Verdana" panose="020B0604030504040204" pitchFamily="34" charset="0"/>
              </a:rPr>
              <a:t>bypass the intermediary costs </a:t>
            </a:r>
            <a:r>
              <a:rPr lang="en-US" sz="2600" dirty="0">
                <a:latin typeface="Verdana" panose="020B0604030504040204" pitchFamily="34" charset="0"/>
                <a:ea typeface="Verdana" panose="020B0604030504040204" pitchFamily="34" charset="0"/>
                <a:cs typeface="Verdana" panose="020B0604030504040204" pitchFamily="34" charset="0"/>
              </a:rPr>
              <a:t>of transportation, packaging, processing, storage, marketing (75% of the average food price) </a:t>
            </a:r>
          </a:p>
          <a:p>
            <a:pPr lvl="0"/>
            <a:endParaRPr lang="en-US" sz="2600" dirty="0">
              <a:latin typeface="Verdana" panose="020B0604030504040204" pitchFamily="34" charset="0"/>
              <a:ea typeface="Verdana" panose="020B0604030504040204" pitchFamily="34" charset="0"/>
              <a:cs typeface="Verdana" panose="020B0604030504040204" pitchFamily="34" charset="0"/>
            </a:endParaRPr>
          </a:p>
          <a:p>
            <a:pPr lvl="0"/>
            <a:r>
              <a:rPr lang="en-US" sz="2600" u="sng" dirty="0">
                <a:latin typeface="Verdana" panose="020B0604030504040204" pitchFamily="34" charset="0"/>
                <a:ea typeface="Verdana" panose="020B0604030504040204" pitchFamily="34" charset="0"/>
                <a:cs typeface="Verdana" panose="020B0604030504040204" pitchFamily="34" charset="0"/>
              </a:rPr>
              <a:t>Little waste</a:t>
            </a:r>
            <a:r>
              <a:rPr lang="en-US" sz="2600" dirty="0">
                <a:latin typeface="Verdana" panose="020B0604030504040204" pitchFamily="34" charset="0"/>
                <a:ea typeface="Verdana" panose="020B0604030504040204" pitchFamily="34" charset="0"/>
                <a:cs typeface="Verdana" panose="020B0604030504040204" pitchFamily="34" charset="0"/>
              </a:rPr>
              <a:t>; ‘unaesthetic’ produce can be used. </a:t>
            </a:r>
            <a:r>
              <a:rPr lang="en-US" sz="2600" u="sng" dirty="0">
                <a:latin typeface="Verdana" panose="020B0604030504040204" pitchFamily="34" charset="0"/>
                <a:ea typeface="Verdana" panose="020B0604030504040204" pitchFamily="34" charset="0"/>
                <a:cs typeface="Verdana" panose="020B0604030504040204" pitchFamily="34" charset="0"/>
              </a:rPr>
              <a:t>Surplus produce</a:t>
            </a:r>
            <a:r>
              <a:rPr lang="en-US" sz="2600" dirty="0">
                <a:latin typeface="Verdana" panose="020B0604030504040204" pitchFamily="34" charset="0"/>
                <a:ea typeface="Verdana" panose="020B0604030504040204" pitchFamily="34" charset="0"/>
                <a:cs typeface="Verdana" panose="020B0604030504040204" pitchFamily="34" charset="0"/>
              </a:rPr>
              <a:t> can </a:t>
            </a:r>
            <a:r>
              <a:rPr lang="en-US" sz="2600" u="sng" dirty="0">
                <a:latin typeface="Verdana" panose="020B0604030504040204" pitchFamily="34" charset="0"/>
                <a:ea typeface="Verdana" panose="020B0604030504040204" pitchFamily="34" charset="0"/>
                <a:cs typeface="Verdana" panose="020B0604030504040204" pitchFamily="34" charset="0"/>
              </a:rPr>
              <a:t>be made available </a:t>
            </a:r>
            <a:r>
              <a:rPr lang="en-US" sz="2600" dirty="0">
                <a:latin typeface="Verdana" panose="020B0604030504040204" pitchFamily="34" charset="0"/>
                <a:ea typeface="Verdana" panose="020B0604030504040204" pitchFamily="34" charset="0"/>
                <a:cs typeface="Verdana" panose="020B0604030504040204" pitchFamily="34" charset="0"/>
              </a:rPr>
              <a:t>to those in need (e.g., food pantries).</a:t>
            </a:r>
          </a:p>
          <a:p>
            <a:pPr marL="0" indent="0">
              <a:buNone/>
            </a:pPr>
            <a:endParaRPr lang="en-US" dirty="0"/>
          </a:p>
          <a:p>
            <a:endParaRPr lang="en-US" dirty="0"/>
          </a:p>
        </p:txBody>
      </p:sp>
    </p:spTree>
    <p:extLst>
      <p:ext uri="{BB962C8B-B14F-4D97-AF65-F5344CB8AC3E}">
        <p14:creationId xmlns:p14="http://schemas.microsoft.com/office/powerpoint/2010/main" val="410607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EE50-97FF-5C45-9DF6-979EAA42D4BB}"/>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 Economic Power of CSAs</a:t>
            </a:r>
            <a:endParaRPr lang="en-US" dirty="0"/>
          </a:p>
        </p:txBody>
      </p:sp>
      <p:sp>
        <p:nvSpPr>
          <p:cNvPr id="3" name="Content Placeholder 2">
            <a:extLst>
              <a:ext uri="{FF2B5EF4-FFF2-40B4-BE49-F238E27FC236}">
                <a16:creationId xmlns:a16="http://schemas.microsoft.com/office/drawing/2014/main" id="{75ABC2BE-B4EF-C94E-A9BE-70683076C3EA}"/>
              </a:ext>
            </a:extLst>
          </p:cNvPr>
          <p:cNvSpPr>
            <a:spLocks noGrp="1"/>
          </p:cNvSpPr>
          <p:nvPr>
            <p:ph idx="1"/>
          </p:nvPr>
        </p:nvSpPr>
        <p:spPr>
          <a:xfrm>
            <a:off x="838200" y="1444978"/>
            <a:ext cx="10515600" cy="4731985"/>
          </a:xfrm>
        </p:spPr>
        <p:txBody>
          <a:bodyPr>
            <a:normAutofit fontScale="92500" lnSpcReduction="20000"/>
          </a:bodyPr>
          <a:lstStyle/>
          <a:p>
            <a:pPr marL="0" indent="0" algn="ctr">
              <a:buNone/>
            </a:pPr>
            <a:r>
              <a:rPr lang="en-US" b="1" dirty="0"/>
              <a:t>Possibilities:</a:t>
            </a:r>
          </a:p>
          <a:p>
            <a:pPr lvl="0"/>
            <a:r>
              <a:rPr lang="en-US" u="sng" dirty="0"/>
              <a:t>partnering with nearby farms </a:t>
            </a:r>
            <a:r>
              <a:rPr lang="en-US" dirty="0"/>
              <a:t>to add variety of products; or with </a:t>
            </a:r>
            <a:r>
              <a:rPr lang="en-US" u="sng" dirty="0"/>
              <a:t>far-off farms</a:t>
            </a:r>
            <a:r>
              <a:rPr lang="en-US" dirty="0"/>
              <a:t> for </a:t>
            </a:r>
            <a:r>
              <a:rPr lang="en-US" u="sng" dirty="0"/>
              <a:t>crops region cannot grow</a:t>
            </a:r>
          </a:p>
          <a:p>
            <a:pPr marL="0" lvl="0" indent="0">
              <a:buNone/>
            </a:pPr>
            <a:endParaRPr lang="en-US" u="sng" dirty="0"/>
          </a:p>
          <a:p>
            <a:pPr lvl="0"/>
            <a:r>
              <a:rPr lang="en-US" u="sng" dirty="0"/>
              <a:t>CSAs membership base </a:t>
            </a:r>
            <a:r>
              <a:rPr lang="en-US" dirty="0"/>
              <a:t>can be leveraged for </a:t>
            </a:r>
            <a:r>
              <a:rPr lang="en-US" u="sng" dirty="0"/>
              <a:t>better prices on bulk orders </a:t>
            </a:r>
            <a:r>
              <a:rPr lang="en-US" dirty="0"/>
              <a:t>for products and even services. </a:t>
            </a:r>
          </a:p>
          <a:p>
            <a:pPr marL="0" lvl="0" indent="0">
              <a:buNone/>
            </a:pPr>
            <a:endParaRPr lang="en-US" dirty="0"/>
          </a:p>
          <a:p>
            <a:pPr lvl="0"/>
            <a:r>
              <a:rPr lang="en-US" u="sng" dirty="0"/>
              <a:t>CSAs can link with buying clubs</a:t>
            </a:r>
            <a:r>
              <a:rPr lang="en-US" dirty="0"/>
              <a:t>: possible savings of up to 30-40% on kitchen, household supplies. </a:t>
            </a:r>
          </a:p>
          <a:p>
            <a:pPr marL="0" indent="0">
              <a:buNone/>
            </a:pPr>
            <a:endParaRPr lang="en-US" dirty="0"/>
          </a:p>
          <a:p>
            <a:pPr marL="0" indent="0">
              <a:buNone/>
            </a:pPr>
            <a:r>
              <a:rPr lang="en-US" dirty="0" err="1"/>
              <a:t>Trauger</a:t>
            </a:r>
            <a:r>
              <a:rPr lang="en-US" dirty="0"/>
              <a:t> Groh: </a:t>
            </a:r>
            <a:r>
              <a:rPr lang="en-US" b="1" dirty="0"/>
              <a:t>“community farm has no future without a network in New England of 100 or so similar farms that can support each other through trade and association.” </a:t>
            </a:r>
            <a:endParaRPr lang="en-US" dirty="0"/>
          </a:p>
          <a:p>
            <a:endParaRPr lang="en-US" dirty="0"/>
          </a:p>
        </p:txBody>
      </p:sp>
    </p:spTree>
    <p:extLst>
      <p:ext uri="{BB962C8B-B14F-4D97-AF65-F5344CB8AC3E}">
        <p14:creationId xmlns:p14="http://schemas.microsoft.com/office/powerpoint/2010/main" val="211842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DC07-4CF5-444D-8D3F-AE5562368142}"/>
              </a:ext>
            </a:extLst>
          </p:cNvPr>
          <p:cNvSpPr>
            <a:spLocks noGrp="1"/>
          </p:cNvSpPr>
          <p:nvPr>
            <p:ph type="title"/>
          </p:nvPr>
        </p:nvSpPr>
        <p:spPr/>
        <p:txBody>
          <a:bodyPr>
            <a:normAutofit/>
          </a:bodyPr>
          <a:lstStyle/>
          <a:p>
            <a:pPr algn="ctr"/>
            <a:r>
              <a:rPr lang="en-US" sz="32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Social Process Triangles </a:t>
            </a:r>
            <a:br>
              <a:rPr lang="en-US" sz="32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(Institute of Cultural Affairs)</a:t>
            </a:r>
          </a:p>
        </p:txBody>
      </p:sp>
      <p:pic>
        <p:nvPicPr>
          <p:cNvPr id="4" name="Content Placeholder 3" descr="Macintosh HD:Users:luigimorelli:Desktop:Legends and Stories for a Compassionate America:VCA New Chapters:VCA Revisions December 2013 :Social Process Triangles Level 1.jpg">
            <a:extLst>
              <a:ext uri="{FF2B5EF4-FFF2-40B4-BE49-F238E27FC236}">
                <a16:creationId xmlns:a16="http://schemas.microsoft.com/office/drawing/2014/main" id="{2F694B6C-D71E-D64E-91DD-341144C63232}"/>
              </a:ext>
            </a:extLst>
          </p:cNvPr>
          <p:cNvPicPr>
            <a:picLocks noGrp="1"/>
          </p:cNvPicPr>
          <p:nvPr>
            <p:ph idx="1"/>
          </p:nvPr>
        </p:nvPicPr>
        <p:blipFill>
          <a:blip r:embed="rId2"/>
          <a:stretch>
            <a:fillRect/>
          </a:stretch>
        </p:blipFill>
        <p:spPr bwMode="auto">
          <a:xfrm>
            <a:off x="1499937" y="1690689"/>
            <a:ext cx="9192127" cy="4661984"/>
          </a:xfrm>
          <a:prstGeom prst="rect">
            <a:avLst/>
          </a:prstGeom>
          <a:noFill/>
          <a:ln w="9525">
            <a:noFill/>
            <a:miter lim="800000"/>
            <a:headEnd/>
            <a:tailEnd/>
          </a:ln>
        </p:spPr>
      </p:pic>
    </p:spTree>
    <p:extLst>
      <p:ext uri="{BB962C8B-B14F-4D97-AF65-F5344CB8AC3E}">
        <p14:creationId xmlns:p14="http://schemas.microsoft.com/office/powerpoint/2010/main" val="103623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10A8-EF46-364D-9111-0FE6C90DDE5E}"/>
              </a:ext>
            </a:extLst>
          </p:cNvPr>
          <p:cNvSpPr>
            <a:spLocks noGrp="1"/>
          </p:cNvSpPr>
          <p:nvPr>
            <p:ph type="title"/>
          </p:nvPr>
        </p:nvSpPr>
        <p:spPr>
          <a:xfrm>
            <a:off x="838200" y="365125"/>
            <a:ext cx="10515600" cy="955675"/>
          </a:xfrm>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The Three Drives (ICA)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BAD5C587-89E8-B54F-9C38-F60912C4E915}"/>
              </a:ext>
            </a:extLst>
          </p:cNvPr>
          <p:cNvSpPr>
            <a:spLocks noGrp="1"/>
          </p:cNvSpPr>
          <p:nvPr>
            <p:ph idx="1"/>
          </p:nvPr>
        </p:nvSpPr>
        <p:spPr>
          <a:xfrm>
            <a:off x="839570" y="1241778"/>
            <a:ext cx="10512862" cy="5384800"/>
          </a:xfrm>
        </p:spPr>
        <p:txBody>
          <a:bodyPr>
            <a:noAutofit/>
          </a:bodyPr>
          <a:lstStyle/>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b="1" dirty="0">
                <a:latin typeface="Verdana" panose="020B0604030504040204" pitchFamily="34" charset="0"/>
                <a:ea typeface="Verdana" panose="020B0604030504040204" pitchFamily="34" charset="0"/>
                <a:cs typeface="Verdana" panose="020B0604030504040204" pitchFamily="34" charset="0"/>
              </a:rPr>
              <a:t>drive for survival, for resources, livelihood</a:t>
            </a:r>
            <a:r>
              <a:rPr lang="en-US" sz="2400" i="1" dirty="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the </a:t>
            </a:r>
            <a:r>
              <a:rPr lang="en-US" sz="2400" u="sng" dirty="0">
                <a:latin typeface="Verdana" panose="020B0604030504040204" pitchFamily="34" charset="0"/>
                <a:ea typeface="Verdana" panose="020B0604030504040204" pitchFamily="34" charset="0"/>
                <a:cs typeface="Verdana" panose="020B0604030504040204" pitchFamily="34" charset="0"/>
              </a:rPr>
              <a:t>economic dimension </a:t>
            </a:r>
            <a:r>
              <a:rPr lang="en-US" sz="2400" dirty="0">
                <a:latin typeface="Verdana" panose="020B0604030504040204" pitchFamily="34" charset="0"/>
                <a:ea typeface="Verdana" panose="020B0604030504040204" pitchFamily="34" charset="0"/>
                <a:cs typeface="Verdana" panose="020B0604030504040204" pitchFamily="34" charset="0"/>
              </a:rPr>
              <a:t>of life—the “that-without-which” there can be no decision-making and no consciousness.... </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b="1" i="1" dirty="0">
                <a:latin typeface="Verdana" panose="020B0604030504040204" pitchFamily="34" charset="0"/>
                <a:ea typeface="Verdana" panose="020B0604030504040204" pitchFamily="34" charset="0"/>
                <a:cs typeface="Verdana" panose="020B0604030504040204" pitchFamily="34" charset="0"/>
              </a:rPr>
              <a:t>drive for order</a:t>
            </a:r>
            <a:r>
              <a:rPr lang="en-US" sz="2400" dirty="0">
                <a:latin typeface="Verdana" panose="020B0604030504040204" pitchFamily="34" charset="0"/>
                <a:ea typeface="Verdana" panose="020B0604030504040204" pitchFamily="34" charset="0"/>
                <a:cs typeface="Verdana" panose="020B0604030504040204" pitchFamily="34" charset="0"/>
              </a:rPr>
              <a:t>, for the organization of society through </a:t>
            </a:r>
            <a:r>
              <a:rPr lang="en-US" sz="2400" u="sng" dirty="0">
                <a:latin typeface="Verdana" panose="020B0604030504040204" pitchFamily="34" charset="0"/>
                <a:ea typeface="Verdana" panose="020B0604030504040204" pitchFamily="34" charset="0"/>
                <a:cs typeface="Verdana" panose="020B0604030504040204" pitchFamily="34" charset="0"/>
              </a:rPr>
              <a:t>law-making, and law-enforcing bodies</a:t>
            </a:r>
            <a:r>
              <a:rPr lang="en-US" sz="2400" dirty="0">
                <a:latin typeface="Verdana" panose="020B0604030504040204" pitchFamily="34" charset="0"/>
                <a:ea typeface="Verdana" panose="020B0604030504040204" pitchFamily="34" charset="0"/>
                <a:cs typeface="Verdana" panose="020B0604030504040204" pitchFamily="34" charset="0"/>
              </a:rPr>
              <a:t> so that there is </a:t>
            </a:r>
            <a:r>
              <a:rPr lang="en-US" sz="2400" u="sng" dirty="0">
                <a:latin typeface="Verdana" panose="020B0604030504040204" pitchFamily="34" charset="0"/>
                <a:ea typeface="Verdana" panose="020B0604030504040204" pitchFamily="34" charset="0"/>
                <a:cs typeface="Verdana" panose="020B0604030504040204" pitchFamily="34" charset="0"/>
              </a:rPr>
              <a:t>security and justice for all</a:t>
            </a:r>
            <a:r>
              <a:rPr lang="en-US" sz="2400" dirty="0">
                <a:latin typeface="Verdana" panose="020B0604030504040204" pitchFamily="34" charset="0"/>
                <a:ea typeface="Verdana" panose="020B0604030504040204" pitchFamily="34" charset="0"/>
                <a:cs typeface="Verdana" panose="020B0604030504040204" pitchFamily="34" charset="0"/>
              </a:rPr>
              <a:t>—the political dimension of society...</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b="1" i="1" dirty="0">
                <a:latin typeface="Verdana" panose="020B0604030504040204" pitchFamily="34" charset="0"/>
                <a:ea typeface="Verdana" panose="020B0604030504040204" pitchFamily="34" charset="0"/>
                <a:cs typeface="Verdana" panose="020B0604030504040204" pitchFamily="34" charset="0"/>
              </a:rPr>
              <a:t>drive for meaning</a:t>
            </a:r>
            <a:r>
              <a:rPr lang="en-US" sz="2400" dirty="0">
                <a:latin typeface="Verdana" panose="020B0604030504040204" pitchFamily="34" charset="0"/>
                <a:ea typeface="Verdana" panose="020B0604030504040204" pitchFamily="34" charset="0"/>
                <a:cs typeface="Verdana" panose="020B0604030504040204" pitchFamily="34" charset="0"/>
              </a:rPr>
              <a:t>, that </a:t>
            </a:r>
            <a:r>
              <a:rPr lang="en-US" sz="2400" u="sng" dirty="0">
                <a:latin typeface="Verdana" panose="020B0604030504040204" pitchFamily="34" charset="0"/>
                <a:ea typeface="Verdana" panose="020B0604030504040204" pitchFamily="34" charset="0"/>
                <a:cs typeface="Verdana" panose="020B0604030504040204" pitchFamily="34" charset="0"/>
              </a:rPr>
              <a:t>bleeds significance into </a:t>
            </a:r>
            <a:r>
              <a:rPr lang="en-US" sz="2400" dirty="0">
                <a:latin typeface="Verdana" panose="020B0604030504040204" pitchFamily="34" charset="0"/>
                <a:ea typeface="Verdana" panose="020B0604030504040204" pitchFamily="34" charset="0"/>
                <a:cs typeface="Verdana" panose="020B0604030504040204" pitchFamily="34" charset="0"/>
              </a:rPr>
              <a:t>both the </a:t>
            </a:r>
            <a:r>
              <a:rPr lang="en-US" sz="2400" u="sng" dirty="0">
                <a:latin typeface="Verdana" panose="020B0604030504040204" pitchFamily="34" charset="0"/>
                <a:ea typeface="Verdana" panose="020B0604030504040204" pitchFamily="34" charset="0"/>
                <a:cs typeface="Verdana" panose="020B0604030504040204" pitchFamily="34" charset="0"/>
              </a:rPr>
              <a:t>economic and political dimensions of society</a:t>
            </a:r>
            <a:r>
              <a:rPr lang="en-US" sz="2400" dirty="0">
                <a:latin typeface="Verdana" panose="020B0604030504040204" pitchFamily="34" charset="0"/>
                <a:ea typeface="Verdana" panose="020B0604030504040204" pitchFamily="34" charset="0"/>
                <a:cs typeface="Verdana" panose="020B0604030504040204" pitchFamily="34" charset="0"/>
              </a:rPr>
              <a:t>. This is the </a:t>
            </a:r>
            <a:r>
              <a:rPr lang="en-US" sz="2400" u="sng" dirty="0">
                <a:latin typeface="Verdana" panose="020B0604030504040204" pitchFamily="34" charset="0"/>
                <a:ea typeface="Verdana" panose="020B0604030504040204" pitchFamily="34" charset="0"/>
                <a:cs typeface="Verdana" panose="020B0604030504040204" pitchFamily="34" charset="0"/>
              </a:rPr>
              <a:t>cultural dimension</a:t>
            </a:r>
            <a:r>
              <a:rPr lang="en-US" sz="2400" dirty="0">
                <a:latin typeface="Verdana" panose="020B0604030504040204" pitchFamily="34" charset="0"/>
                <a:ea typeface="Verdana" panose="020B0604030504040204" pitchFamily="34" charset="0"/>
                <a:cs typeface="Verdana" panose="020B0604030504040204" pitchFamily="34" charset="0"/>
              </a:rPr>
              <a:t>. </a:t>
            </a:r>
          </a:p>
          <a:p>
            <a:pPr marL="0" indent="0" algn="r">
              <a:buNone/>
            </a:pPr>
            <a:r>
              <a:rPr lang="en-US" sz="2400" dirty="0">
                <a:latin typeface="Verdana" panose="020B0604030504040204" pitchFamily="34" charset="0"/>
                <a:ea typeface="Verdana" panose="020B0604030504040204" pitchFamily="34" charset="0"/>
                <a:cs typeface="Verdana" panose="020B0604030504040204" pitchFamily="34" charset="0"/>
              </a:rPr>
              <a:t>(From </a:t>
            </a:r>
            <a:r>
              <a:rPr lang="en-US" sz="2400" i="1" dirty="0">
                <a:latin typeface="Verdana" panose="020B0604030504040204" pitchFamily="34" charset="0"/>
                <a:ea typeface="Verdana" panose="020B0604030504040204" pitchFamily="34" charset="0"/>
                <a:cs typeface="Verdana" panose="020B0604030504040204" pitchFamily="34" charset="0"/>
              </a:rPr>
              <a:t>Social Process Triangles</a:t>
            </a:r>
            <a:r>
              <a:rPr lang="en-US" sz="2400" dirty="0">
                <a:latin typeface="Verdana" panose="020B0604030504040204" pitchFamily="34" charset="0"/>
                <a:ea typeface="Verdana" panose="020B0604030504040204" pitchFamily="34" charset="0"/>
                <a:cs typeface="Verdana" panose="020B0604030504040204" pitchFamily="34" charset="0"/>
              </a:rPr>
              <a:t>, Maureen Jenkins, ICA)</a:t>
            </a:r>
          </a:p>
        </p:txBody>
      </p:sp>
    </p:spTree>
    <p:extLst>
      <p:ext uri="{BB962C8B-B14F-4D97-AF65-F5344CB8AC3E}">
        <p14:creationId xmlns:p14="http://schemas.microsoft.com/office/powerpoint/2010/main" val="164394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F3DE-4FA4-534C-B9AD-EA6B0BD34956}"/>
              </a:ext>
            </a:extLst>
          </p:cNvPr>
          <p:cNvSpPr>
            <a:spLocks noGrp="1"/>
          </p:cNvSpPr>
          <p:nvPr>
            <p:ph type="title"/>
          </p:nvPr>
        </p:nvSpPr>
        <p:spPr/>
        <p:txBody>
          <a:bodyPr/>
          <a:lstStyle/>
          <a:p>
            <a:pPr algn="ct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Rebalancing Society </a:t>
            </a:r>
            <a:b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(Henri </a:t>
            </a:r>
            <a:r>
              <a:rPr lang="en-US"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Mintzberg</a:t>
            </a:r>
            <a:r>
              <a:rPr lang="en-US"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t>
            </a:r>
          </a:p>
        </p:txBody>
      </p:sp>
      <p:pic>
        <p:nvPicPr>
          <p:cNvPr id="4" name="Content Placeholder 3" descr="Macintosh HD:Users:luigimorelli:Desktop:BALANCED SOCIETY Mintzberg 1.jpeg">
            <a:extLst>
              <a:ext uri="{FF2B5EF4-FFF2-40B4-BE49-F238E27FC236}">
                <a16:creationId xmlns:a16="http://schemas.microsoft.com/office/drawing/2014/main" id="{5AD9163D-EAD6-D648-8B85-30FF487168B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761874" y="1828800"/>
            <a:ext cx="4668252" cy="4391526"/>
          </a:xfrm>
          <a:prstGeom prst="rect">
            <a:avLst/>
          </a:prstGeom>
          <a:noFill/>
          <a:ln>
            <a:noFill/>
          </a:ln>
        </p:spPr>
      </p:pic>
    </p:spTree>
    <p:extLst>
      <p:ext uri="{BB962C8B-B14F-4D97-AF65-F5344CB8AC3E}">
        <p14:creationId xmlns:p14="http://schemas.microsoft.com/office/powerpoint/2010/main" val="3867887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10480</TotalTime>
  <Words>1876</Words>
  <Application>Microsoft Macintosh PowerPoint</Application>
  <PresentationFormat>Widescreen</PresentationFormat>
  <Paragraphs>239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Lucida Handwriting</vt:lpstr>
      <vt:lpstr>Verdana</vt:lpstr>
      <vt:lpstr>Office Theme</vt:lpstr>
      <vt:lpstr>.</vt:lpstr>
      <vt:lpstr>.</vt:lpstr>
      <vt:lpstr>A Need-Based Economy</vt:lpstr>
      <vt:lpstr>Beyond Market and Government Community Supported Agriculture</vt:lpstr>
      <vt:lpstr> The Economic Power of CSAs </vt:lpstr>
      <vt:lpstr>The Economic Power of CSAs</vt:lpstr>
      <vt:lpstr>Social Process Triangles  (Institute of Cultural Affairs)</vt:lpstr>
      <vt:lpstr>The Three Drives (ICA)</vt:lpstr>
      <vt:lpstr>Rebalancing Society  (Henri Mintzberg)</vt:lpstr>
      <vt:lpstr>Three Sectors: Steve Waddell</vt:lpstr>
      <vt:lpstr>Resources</vt:lpstr>
      <vt:lpstr>.</vt:lpstr>
      <vt:lpstr>Meet the Whole Person</vt:lpstr>
      <vt:lpstr> US Organic Grain Collaboration &amp; Sustainable Food Lab </vt:lpstr>
      <vt:lpstr> U.S. Organic Grain Collaboration 2018 report </vt:lpstr>
      <vt:lpstr>Sustainable Food Lab</vt:lpstr>
      <vt:lpstr>Sustainable Food Lab</vt:lpstr>
      <vt:lpstr>U Pattern</vt:lpstr>
      <vt:lpstr>Theory U: Working with Organizations</vt:lpstr>
      <vt:lpstr>Presencing </vt:lpstr>
      <vt:lpstr>Resources </vt:lpstr>
      <vt:lpstr>.</vt:lpstr>
      <vt:lpstr>Live at Ease with Paradox  and Change</vt:lpstr>
      <vt:lpstr>Socially Generative Networks</vt:lpstr>
      <vt:lpstr>VT Farm to Plate (F2P) </vt:lpstr>
      <vt:lpstr>F2P Results </vt:lpstr>
      <vt:lpstr>F2P Results</vt:lpstr>
      <vt:lpstr>Network: Scattered Emergence</vt:lpstr>
      <vt:lpstr>Hub and Spoke Network</vt:lpstr>
      <vt:lpstr>Collective Impact</vt:lpstr>
      <vt:lpstr>Multi-Hub Small World Network</vt:lpstr>
      <vt:lpstr>Core-Periphery Network</vt:lpstr>
      <vt:lpstr>Stewardship Attitude</vt:lpstr>
      <vt:lpstr>STEWARDSHIP Qualities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Luigi Morelli</cp:lastModifiedBy>
  <cp:revision>57</cp:revision>
  <dcterms:created xsi:type="dcterms:W3CDTF">2019-04-14T00:29:53Z</dcterms:created>
  <dcterms:modified xsi:type="dcterms:W3CDTF">2024-07-01T21:45:46Z</dcterms:modified>
</cp:coreProperties>
</file>